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03" r:id="rId1"/>
  </p:sldMasterIdLst>
  <p:notesMasterIdLst>
    <p:notesMasterId r:id="rId3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Lst>
  <p:sldSz cx="9144000" cy="6858000" type="screen4x3"/>
  <p:notesSz cx="6858000" cy="9313863"/>
  <p:embeddedFontLst>
    <p:embeddedFont>
      <p:font typeface="Trebuchet MS" panose="020B0603020202020204" pitchFamily="34" charset="0"/>
      <p:regular r:id="rId33"/>
      <p:bold r:id="rId34"/>
      <p:italic r:id="rId35"/>
      <p:boldItalic r:id="rId36"/>
    </p:embeddedFont>
    <p:embeddedFont>
      <p:font typeface="Arial Narrow" panose="020B0606020202030204" pitchFamily="34" charset="0"/>
      <p:regular r:id="rId37"/>
      <p:bold r:id="rId38"/>
      <p:italic r:id="rId39"/>
      <p:boldItalic r:id="rId40"/>
    </p:embeddedFont>
    <p:embeddedFont>
      <p:font typeface="Wingdings 2" panose="05020102010507070707" pitchFamily="18" charset="2"/>
      <p:regular r:id="rId41"/>
    </p:embeddedFont>
    <p:embeddedFont>
      <p:font typeface="Caveat" panose="00000500000000000000" pitchFamily="2" charset="0"/>
      <p:regular r:id="rId42"/>
      <p:bold r:id="rId43"/>
    </p:embeddedFont>
    <p:embeddedFont>
      <p:font typeface="Candara" panose="020E0502030303020204" pitchFamily="34" charset="0"/>
      <p:regular r:id="rId44"/>
      <p:bold r:id="rId45"/>
      <p:italic r:id="rId46"/>
      <p:boldItalic r:id="rId47"/>
    </p:embeddedFont>
    <p:embeddedFont>
      <p:font typeface="Roboto" panose="02000000000000000000" pitchFamily="2" charset="0"/>
      <p:regular r:id="rId48"/>
      <p:bold r:id="rId49"/>
      <p:italic r:id="rId50"/>
      <p:boldItalic r:id="rId51"/>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guide id="3" orient="horz" pos="1043">
          <p15:clr>
            <a:srgbClr val="A4A3A4"/>
          </p15:clr>
        </p15:guide>
        <p15:guide id="4" orient="horz" pos="3853">
          <p15:clr>
            <a:srgbClr val="A4A3A4"/>
          </p15:clr>
        </p15:guide>
        <p15:guide id="5" pos="209">
          <p15:clr>
            <a:srgbClr val="A4A3A4"/>
          </p15:clr>
        </p15:guide>
        <p15:guide id="6" pos="5556">
          <p15:clr>
            <a:srgbClr val="A4A3A4"/>
          </p15:clr>
        </p15:guide>
        <p15:guide id="7" pos="288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guide id="3" orient="horz" pos="293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64877" autoAdjust="0"/>
  </p:normalViewPr>
  <p:slideViewPr>
    <p:cSldViewPr snapToGrid="0">
      <p:cViewPr varScale="1">
        <p:scale>
          <a:sx n="75" d="100"/>
          <a:sy n="75" d="100"/>
        </p:scale>
        <p:origin x="2634" y="54"/>
      </p:cViewPr>
      <p:guideLst>
        <p:guide orient="horz" pos="2160"/>
        <p:guide pos="3840"/>
        <p:guide orient="horz" pos="1043"/>
        <p:guide orient="horz" pos="3853"/>
        <p:guide pos="209"/>
        <p:guide pos="5556"/>
        <p:guide pos="2881"/>
      </p:guideLst>
    </p:cSldViewPr>
  </p:slideViewPr>
  <p:notesTextViewPr>
    <p:cViewPr>
      <p:scale>
        <a:sx n="1" d="1"/>
        <a:sy n="1" d="1"/>
      </p:scale>
      <p:origin x="0" y="0"/>
    </p:cViewPr>
  </p:notesTextViewPr>
  <p:notesViewPr>
    <p:cSldViewPr snapToGrid="0">
      <p:cViewPr varScale="1">
        <p:scale>
          <a:sx n="100" d="100"/>
          <a:sy n="100" d="100"/>
        </p:scale>
        <p:origin x="0" y="0"/>
      </p:cViewPr>
      <p:guideLst>
        <p:guide orient="horz" pos="2880"/>
        <p:guide pos="2160"/>
        <p:guide orient="horz" pos="2934"/>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7.fntdata"/><Relationship Id="rId21" Type="http://schemas.openxmlformats.org/officeDocument/2006/relationships/slide" Target="slides/slide20.xml"/><Relationship Id="rId34" Type="http://schemas.openxmlformats.org/officeDocument/2006/relationships/font" Target="fonts/font2.fntdata"/><Relationship Id="rId42" Type="http://schemas.openxmlformats.org/officeDocument/2006/relationships/font" Target="fonts/font10.fntdata"/><Relationship Id="rId47" Type="http://schemas.openxmlformats.org/officeDocument/2006/relationships/font" Target="fonts/font15.fntdata"/><Relationship Id="rId50" Type="http://schemas.openxmlformats.org/officeDocument/2006/relationships/font" Target="fonts/font18.fntdata"/><Relationship Id="rId55"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font" Target="fonts/font6.fntdata"/><Relationship Id="rId46" Type="http://schemas.openxmlformats.org/officeDocument/2006/relationships/font" Target="fonts/font14.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9.fntdata"/><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font" Target="fonts/font8.fntdata"/><Relationship Id="rId45" Type="http://schemas.openxmlformats.org/officeDocument/2006/relationships/font" Target="fonts/font13.fntdata"/><Relationship Id="rId53"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4.fntdata"/><Relationship Id="rId49" Type="http://schemas.openxmlformats.org/officeDocument/2006/relationships/font" Target="fonts/font1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2.fntdata"/><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 Id="rId43" Type="http://schemas.openxmlformats.org/officeDocument/2006/relationships/font" Target="fonts/font11.fntdata"/><Relationship Id="rId48" Type="http://schemas.openxmlformats.org/officeDocument/2006/relationships/font" Target="fonts/font16.fntdata"/><Relationship Id="rId8" Type="http://schemas.openxmlformats.org/officeDocument/2006/relationships/slide" Target="slides/slide7.xml"/><Relationship Id="rId51" Type="http://schemas.openxmlformats.org/officeDocument/2006/relationships/font" Target="fonts/font19.fntdata"/><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333500" y="327025"/>
            <a:ext cx="4191000" cy="31432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 name="Google Shape;4;n"/>
          <p:cNvSpPr txBox="1">
            <a:spLocks noGrp="1"/>
          </p:cNvSpPr>
          <p:nvPr>
            <p:ph type="sldNum" idx="12"/>
          </p:nvPr>
        </p:nvSpPr>
        <p:spPr>
          <a:xfrm>
            <a:off x="1" y="9031307"/>
            <a:ext cx="6856413" cy="280939"/>
          </a:xfrm>
          <a:prstGeom prst="rect">
            <a:avLst/>
          </a:prstGeom>
          <a:noFill/>
          <a:ln>
            <a:noFill/>
          </a:ln>
        </p:spPr>
        <p:txBody>
          <a:bodyPr spcFirstLastPara="1" wrap="square" lIns="91425" tIns="45700" rIns="91425" bIns="45700" anchor="b" anchorCtr="0">
            <a:noAutofit/>
          </a:bodyPr>
          <a:lstStyle/>
          <a:p>
            <a:pPr marL="0" marR="0" lvl="0" indent="0" algn="ctr" rtl="0">
              <a:spcBef>
                <a:spcPts val="0"/>
              </a:spcBef>
              <a:spcAft>
                <a:spcPts val="0"/>
              </a:spcAft>
              <a:buNone/>
            </a:pPr>
            <a:fld id="{00000000-1234-1234-1234-123412341234}" type="slidenum">
              <a:rPr lang="en-US" sz="900" b="0" i="0" u="none" strike="noStrike" cap="none">
                <a:solidFill>
                  <a:schemeClr val="dk1"/>
                </a:solidFill>
                <a:latin typeface="Arial Narrow"/>
                <a:ea typeface="Arial Narrow"/>
                <a:cs typeface="Arial Narrow"/>
                <a:sym typeface="Arial Narrow"/>
              </a:rPr>
              <a:t>‹#›</a:t>
            </a:fld>
            <a:endParaRPr sz="900" b="0" i="0" u="none" strike="noStrike" cap="none">
              <a:solidFill>
                <a:schemeClr val="dk1"/>
              </a:solidFill>
              <a:latin typeface="Arial Narrow"/>
              <a:ea typeface="Arial Narrow"/>
              <a:cs typeface="Arial Narrow"/>
              <a:sym typeface="Arial Narrow"/>
            </a:endParaRPr>
          </a:p>
        </p:txBody>
      </p:sp>
      <p:sp>
        <p:nvSpPr>
          <p:cNvPr id="5" name="Google Shape;5;n"/>
          <p:cNvSpPr txBox="1">
            <a:spLocks noGrp="1"/>
          </p:cNvSpPr>
          <p:nvPr>
            <p:ph type="body" idx="1"/>
          </p:nvPr>
        </p:nvSpPr>
        <p:spPr>
          <a:xfrm>
            <a:off x="685800" y="3677035"/>
            <a:ext cx="5486400" cy="5239048"/>
          </a:xfrm>
          <a:prstGeom prst="rect">
            <a:avLst/>
          </a:prstGeom>
          <a:noFill/>
          <a:ln>
            <a:noFill/>
          </a:ln>
        </p:spPr>
        <p:txBody>
          <a:bodyPr spcFirstLastPara="1" wrap="square" lIns="91425" tIns="45700" rIns="91425" bIns="45700" anchor="t" anchorCtr="0">
            <a:noAutofit/>
          </a:bodyPr>
          <a:lstStyle>
            <a:lvl1pPr marL="457200" marR="0" lvl="0" indent="-304800" algn="l" rtl="0">
              <a:lnSpc>
                <a:spcPct val="90000"/>
              </a:lnSpc>
              <a:spcBef>
                <a:spcPts val="1200"/>
              </a:spcBef>
              <a:spcAft>
                <a:spcPts val="0"/>
              </a:spcAft>
              <a:buClr>
                <a:schemeClr val="dk1"/>
              </a:buClr>
              <a:buSzPts val="1200"/>
              <a:buFont typeface="Arial"/>
              <a:buChar char="•"/>
              <a:defRPr sz="1200" b="0" i="0" u="none" strike="noStrike" cap="none">
                <a:solidFill>
                  <a:schemeClr val="dk1"/>
                </a:solidFill>
                <a:latin typeface="Arial Narrow"/>
                <a:ea typeface="Arial Narrow"/>
                <a:cs typeface="Arial Narrow"/>
                <a:sym typeface="Arial Narrow"/>
              </a:defRPr>
            </a:lvl1pPr>
            <a:lvl2pPr marL="914400" marR="0" lvl="1" indent="-298450" algn="l" rtl="0">
              <a:lnSpc>
                <a:spcPct val="90000"/>
              </a:lnSpc>
              <a:spcBef>
                <a:spcPts val="600"/>
              </a:spcBef>
              <a:spcAft>
                <a:spcPts val="0"/>
              </a:spcAft>
              <a:buClr>
                <a:schemeClr val="dk1"/>
              </a:buClr>
              <a:buSzPts val="1100"/>
              <a:buFont typeface="Arial"/>
              <a:buChar char="•"/>
              <a:defRPr sz="1100" b="0" i="0" u="none" strike="noStrike" cap="none">
                <a:solidFill>
                  <a:schemeClr val="dk1"/>
                </a:solidFill>
                <a:latin typeface="Arial Narrow"/>
                <a:ea typeface="Arial Narrow"/>
                <a:cs typeface="Arial Narrow"/>
                <a:sym typeface="Arial Narrow"/>
              </a:defRPr>
            </a:lvl2pPr>
            <a:lvl3pPr marL="1371600" marR="0" lvl="2" indent="-292100" algn="l" rtl="0">
              <a:lnSpc>
                <a:spcPct val="90000"/>
              </a:lnSpc>
              <a:spcBef>
                <a:spcPts val="300"/>
              </a:spcBef>
              <a:spcAft>
                <a:spcPts val="0"/>
              </a:spcAft>
              <a:buClr>
                <a:schemeClr val="dk1"/>
              </a:buClr>
              <a:buSzPts val="1000"/>
              <a:buFont typeface="Arial"/>
              <a:buChar char="•"/>
              <a:defRPr sz="1000" b="0" i="0" u="none" strike="noStrike" cap="none">
                <a:solidFill>
                  <a:schemeClr val="dk1"/>
                </a:solidFill>
                <a:latin typeface="Arial Narrow"/>
                <a:ea typeface="Arial Narrow"/>
                <a:cs typeface="Arial Narrow"/>
                <a:sym typeface="Arial Narrow"/>
              </a:defRPr>
            </a:lvl3pPr>
            <a:lvl4pPr marL="1828800" marR="0" lvl="3" indent="-285750" algn="l" rtl="0">
              <a:lnSpc>
                <a:spcPct val="90000"/>
              </a:lnSpc>
              <a:spcBef>
                <a:spcPts val="200"/>
              </a:spcBef>
              <a:spcAft>
                <a:spcPts val="0"/>
              </a:spcAft>
              <a:buClr>
                <a:schemeClr val="dk1"/>
              </a:buClr>
              <a:buSzPts val="900"/>
              <a:buFont typeface="Arial"/>
              <a:buChar char="•"/>
              <a:defRPr sz="900" b="0" i="0" u="none" strike="noStrike" cap="none">
                <a:solidFill>
                  <a:schemeClr val="dk1"/>
                </a:solidFill>
                <a:latin typeface="Arial Narrow"/>
                <a:ea typeface="Arial Narrow"/>
                <a:cs typeface="Arial Narrow"/>
                <a:sym typeface="Arial Narrow"/>
              </a:defRPr>
            </a:lvl4pPr>
            <a:lvl5pPr marL="2286000" marR="0" lvl="4" indent="-279400" algn="l" rtl="0">
              <a:lnSpc>
                <a:spcPct val="90000"/>
              </a:lnSpc>
              <a:spcBef>
                <a:spcPts val="100"/>
              </a:spcBef>
              <a:spcAft>
                <a:spcPts val="0"/>
              </a:spcAft>
              <a:buClr>
                <a:schemeClr val="dk1"/>
              </a:buClr>
              <a:buSzPts val="800"/>
              <a:buFont typeface="Arial"/>
              <a:buChar char="•"/>
              <a:defRPr sz="800" b="0" i="0" u="none" strike="noStrike" cap="none">
                <a:solidFill>
                  <a:schemeClr val="dk1"/>
                </a:solidFill>
                <a:latin typeface="Arial Narrow"/>
                <a:ea typeface="Arial Narrow"/>
                <a:cs typeface="Arial Narrow"/>
                <a:sym typeface="Arial Narrow"/>
              </a:defRPr>
            </a:lvl5pPr>
            <a:lvl6pPr marL="2743200" marR="0" lvl="5" indent="-228600" algn="l" rtl="0">
              <a:spcBef>
                <a:spcPts val="0"/>
              </a:spcBef>
              <a:spcAft>
                <a:spcPts val="0"/>
              </a:spcAft>
              <a:buSzPts val="1400"/>
              <a:buNone/>
              <a:defRPr sz="1200" b="0" i="0" u="none" strike="noStrike" cap="none">
                <a:solidFill>
                  <a:schemeClr val="dk1"/>
                </a:solidFill>
                <a:latin typeface="Arial Narrow"/>
                <a:ea typeface="Arial Narrow"/>
                <a:cs typeface="Arial Narrow"/>
                <a:sym typeface="Arial Narrow"/>
              </a:defRPr>
            </a:lvl6pPr>
            <a:lvl7pPr marL="3200400" marR="0" lvl="6" indent="-228600" algn="l" rtl="0">
              <a:spcBef>
                <a:spcPts val="0"/>
              </a:spcBef>
              <a:spcAft>
                <a:spcPts val="0"/>
              </a:spcAft>
              <a:buSzPts val="1400"/>
              <a:buNone/>
              <a:defRPr sz="1200" b="0" i="0" u="none" strike="noStrike" cap="none">
                <a:solidFill>
                  <a:schemeClr val="dk1"/>
                </a:solidFill>
                <a:latin typeface="Arial Narrow"/>
                <a:ea typeface="Arial Narrow"/>
                <a:cs typeface="Arial Narrow"/>
                <a:sym typeface="Arial Narrow"/>
              </a:defRPr>
            </a:lvl7pPr>
            <a:lvl8pPr marL="3657600" marR="0" lvl="7" indent="-228600" algn="l" rtl="0">
              <a:spcBef>
                <a:spcPts val="0"/>
              </a:spcBef>
              <a:spcAft>
                <a:spcPts val="0"/>
              </a:spcAft>
              <a:buSzPts val="1400"/>
              <a:buNone/>
              <a:defRPr sz="1200" b="0" i="0" u="none" strike="noStrike" cap="none">
                <a:solidFill>
                  <a:schemeClr val="dk1"/>
                </a:solidFill>
                <a:latin typeface="Arial Narrow"/>
                <a:ea typeface="Arial Narrow"/>
                <a:cs typeface="Arial Narrow"/>
                <a:sym typeface="Arial Narrow"/>
              </a:defRPr>
            </a:lvl8pPr>
            <a:lvl9pPr marL="4114800" marR="0" lvl="8" indent="-228600" algn="l" rtl="0">
              <a:spcBef>
                <a:spcPts val="0"/>
              </a:spcBef>
              <a:spcAft>
                <a:spcPts val="0"/>
              </a:spcAft>
              <a:buSzPts val="1400"/>
              <a:buNone/>
              <a:defRPr sz="1200" b="0" i="0" u="none" strike="noStrike" cap="none">
                <a:solidFill>
                  <a:schemeClr val="dk1"/>
                </a:solidFill>
                <a:latin typeface="Arial Narrow"/>
                <a:ea typeface="Arial Narrow"/>
                <a:cs typeface="Arial Narrow"/>
                <a:sym typeface="Arial Narrow"/>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p2:notes"/>
          <p:cNvSpPr txBox="1">
            <a:spLocks noGrp="1"/>
          </p:cNvSpPr>
          <p:nvPr>
            <p:ph type="body" idx="1"/>
          </p:nvPr>
        </p:nvSpPr>
        <p:spPr>
          <a:xfrm>
            <a:off x="685800" y="3677035"/>
            <a:ext cx="5486400" cy="5239048"/>
          </a:xfrm>
          <a:prstGeom prst="rect">
            <a:avLst/>
          </a:prstGeom>
        </p:spPr>
        <p:txBody>
          <a:bodyPr spcFirstLastPara="1" wrap="square" lIns="91425" tIns="45700" rIns="91425" bIns="45700" anchor="t" anchorCtr="0">
            <a:noAutofit/>
          </a:bodyPr>
          <a:lstStyle/>
          <a:p>
            <a:pPr marL="457200" lvl="0" indent="-304800" algn="l" rtl="0">
              <a:spcBef>
                <a:spcPts val="1200"/>
              </a:spcBef>
              <a:spcAft>
                <a:spcPts val="0"/>
              </a:spcAft>
              <a:buSzPts val="1200"/>
              <a:buChar char="•"/>
            </a:pPr>
            <a:r>
              <a:rPr lang="en-US"/>
              <a:t>Work estimates of time in software are almost </a:t>
            </a:r>
            <a:r>
              <a:rPr lang="en-US" i="1"/>
              <a:t>never</a:t>
            </a:r>
            <a:r>
              <a:rPr lang="en-US"/>
              <a:t> precisely predictable</a:t>
            </a:r>
            <a:endParaRPr/>
          </a:p>
          <a:p>
            <a:pPr marL="457200" lvl="0" indent="-304800" algn="l" rtl="0">
              <a:spcBef>
                <a:spcPts val="0"/>
              </a:spcBef>
              <a:spcAft>
                <a:spcPts val="0"/>
              </a:spcAft>
              <a:buSzPts val="1200"/>
              <a:buChar char="•"/>
            </a:pPr>
            <a:r>
              <a:rPr lang="en-US"/>
              <a:t>It is </a:t>
            </a:r>
            <a:r>
              <a:rPr lang="en-US" i="1"/>
              <a:t>more often</a:t>
            </a:r>
            <a:r>
              <a:rPr lang="en-US"/>
              <a:t> valuable to develop software inspecting and adapting rather than predicting and planning</a:t>
            </a:r>
            <a:endParaRPr/>
          </a:p>
        </p:txBody>
      </p:sp>
      <p:sp>
        <p:nvSpPr>
          <p:cNvPr id="64" name="Google Shape;64;p2:notes"/>
          <p:cNvSpPr>
            <a:spLocks noGrp="1" noRot="1" noChangeAspect="1"/>
          </p:cNvSpPr>
          <p:nvPr>
            <p:ph type="sldImg" idx="2"/>
          </p:nvPr>
        </p:nvSpPr>
        <p:spPr>
          <a:xfrm>
            <a:off x="1333500" y="327025"/>
            <a:ext cx="4191000" cy="31432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545537462f_0_37:notes"/>
          <p:cNvSpPr txBox="1">
            <a:spLocks noGrp="1"/>
          </p:cNvSpPr>
          <p:nvPr>
            <p:ph type="sldNum" idx="12"/>
          </p:nvPr>
        </p:nvSpPr>
        <p:spPr>
          <a:xfrm>
            <a:off x="1" y="9031307"/>
            <a:ext cx="6856500" cy="280800"/>
          </a:xfrm>
          <a:prstGeom prst="rect">
            <a:avLst/>
          </a:prstGeom>
          <a:noFill/>
          <a:ln>
            <a:noFill/>
          </a:ln>
        </p:spPr>
        <p:txBody>
          <a:bodyPr spcFirstLastPara="1" wrap="square" lIns="91425" tIns="45700" rIns="91425" bIns="45700" anchor="b" anchorCtr="0">
            <a:noAutofit/>
          </a:bodyPr>
          <a:lstStyle/>
          <a:p>
            <a:pPr marL="0" lvl="0" indent="0" algn="ctr" rtl="0">
              <a:spcBef>
                <a:spcPts val="0"/>
              </a:spcBef>
              <a:spcAft>
                <a:spcPts val="0"/>
              </a:spcAft>
              <a:buNone/>
            </a:pPr>
            <a:fld id="{00000000-1234-1234-1234-123412341234}" type="slidenum">
              <a:rPr lang="en-US"/>
              <a:t>10</a:t>
            </a:fld>
            <a:endParaRPr/>
          </a:p>
        </p:txBody>
      </p:sp>
      <p:sp>
        <p:nvSpPr>
          <p:cNvPr id="146" name="Google Shape;146;g545537462f_0_37:notes"/>
          <p:cNvSpPr>
            <a:spLocks noGrp="1" noRot="1" noChangeAspect="1"/>
          </p:cNvSpPr>
          <p:nvPr>
            <p:ph type="sldImg" idx="2"/>
          </p:nvPr>
        </p:nvSpPr>
        <p:spPr>
          <a:xfrm>
            <a:off x="1333500" y="327025"/>
            <a:ext cx="4191000" cy="31432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7" name="Google Shape;147;g545537462f_0_37:notes"/>
          <p:cNvSpPr txBox="1">
            <a:spLocks noGrp="1"/>
          </p:cNvSpPr>
          <p:nvPr>
            <p:ph type="body" idx="1"/>
          </p:nvPr>
        </p:nvSpPr>
        <p:spPr>
          <a:xfrm>
            <a:off x="685800" y="3677035"/>
            <a:ext cx="5486400" cy="5238900"/>
          </a:xfrm>
          <a:prstGeom prst="rect">
            <a:avLst/>
          </a:prstGeom>
          <a:noFill/>
          <a:ln>
            <a:noFill/>
          </a:ln>
        </p:spPr>
        <p:txBody>
          <a:bodyPr spcFirstLastPara="1" wrap="square" lIns="91425" tIns="45700" rIns="91425" bIns="45700" anchor="t" anchorCtr="0">
            <a:noAutofit/>
          </a:bodyPr>
          <a:lstStyle/>
          <a:p>
            <a:pPr marL="114300" lvl="0" indent="-38100" algn="l" rtl="0">
              <a:lnSpc>
                <a:spcPct val="90000"/>
              </a:lnSpc>
              <a:spcBef>
                <a:spcPts val="0"/>
              </a:spcBef>
              <a:spcAft>
                <a:spcPts val="0"/>
              </a:spcAft>
              <a:buClr>
                <a:schemeClr val="dk1"/>
              </a:buClr>
              <a:buSzPts val="1200"/>
              <a:buNone/>
            </a:pPr>
            <a:r>
              <a:rPr lang="en-US"/>
              <a:t>Complex work means more analysis must be performed to understand the effect of changes. Effort increases.</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545537462f_0_867:notes"/>
          <p:cNvSpPr>
            <a:spLocks noGrp="1" noRot="1" noChangeAspect="1"/>
          </p:cNvSpPr>
          <p:nvPr>
            <p:ph type="sldImg" idx="2"/>
          </p:nvPr>
        </p:nvSpPr>
        <p:spPr>
          <a:xfrm>
            <a:off x="1333500" y="327025"/>
            <a:ext cx="4191000" cy="31432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5" name="Google Shape;155;g545537462f_0_867:notes"/>
          <p:cNvSpPr txBox="1">
            <a:spLocks noGrp="1"/>
          </p:cNvSpPr>
          <p:nvPr>
            <p:ph type="body" idx="1"/>
          </p:nvPr>
        </p:nvSpPr>
        <p:spPr>
          <a:xfrm>
            <a:off x="685800" y="3677035"/>
            <a:ext cx="5486400" cy="5238900"/>
          </a:xfrm>
          <a:prstGeom prst="rect">
            <a:avLst/>
          </a:prstGeom>
          <a:noFill/>
          <a:ln>
            <a:noFill/>
          </a:ln>
        </p:spPr>
        <p:txBody>
          <a:bodyPr spcFirstLastPara="1" wrap="square" lIns="91425" tIns="45700" rIns="91425" bIns="45700" anchor="t" anchorCtr="0">
            <a:noAutofit/>
          </a:bodyPr>
          <a:lstStyle/>
          <a:p>
            <a:pPr marL="114300" lvl="0" indent="-38100" algn="l" rtl="0">
              <a:lnSpc>
                <a:spcPct val="90000"/>
              </a:lnSpc>
              <a:spcBef>
                <a:spcPts val="0"/>
              </a:spcBef>
              <a:spcAft>
                <a:spcPts val="0"/>
              </a:spcAft>
              <a:buClr>
                <a:schemeClr val="dk1"/>
              </a:buClr>
              <a:buSzPts val="1200"/>
              <a:buNone/>
            </a:pPr>
            <a:r>
              <a:rPr lang="en-US"/>
              <a:t>Which is easier. Licking 1,000 stamps or performing simply brain surgery? Presuming they take the same amount of effort, one is simple with high amount of work and the other is complex with a low amount of work.</a:t>
            </a:r>
            <a:endParaRPr/>
          </a:p>
          <a:p>
            <a:pPr marL="114300" lvl="0" indent="-38100" algn="l" rtl="0">
              <a:lnSpc>
                <a:spcPct val="90000"/>
              </a:lnSpc>
              <a:spcBef>
                <a:spcPts val="0"/>
              </a:spcBef>
              <a:spcAft>
                <a:spcPts val="0"/>
              </a:spcAft>
              <a:buClr>
                <a:schemeClr val="dk1"/>
              </a:buClr>
              <a:buSzPts val="1200"/>
              <a:buNone/>
            </a:pPr>
            <a:endParaRPr/>
          </a:p>
          <a:p>
            <a:pPr marL="114300" lvl="0" indent="-38100" algn="l" rtl="0">
              <a:lnSpc>
                <a:spcPct val="90000"/>
              </a:lnSpc>
              <a:spcBef>
                <a:spcPts val="0"/>
              </a:spcBef>
              <a:spcAft>
                <a:spcPts val="0"/>
              </a:spcAft>
              <a:buClr>
                <a:schemeClr val="dk1"/>
              </a:buClr>
              <a:buSzPts val="1200"/>
              <a:buNone/>
            </a:pPr>
            <a:r>
              <a:rPr lang="en-US"/>
              <a:t>If there is additional risk or uncertainty to either, this increases effort as well. Maybe you have a rare adhesive allergy or maybe you have low blood pressure or other pre-existing conditions. These should all increase effort as well.</a:t>
            </a:r>
            <a:endParaRPr/>
          </a:p>
        </p:txBody>
      </p:sp>
      <p:sp>
        <p:nvSpPr>
          <p:cNvPr id="156" name="Google Shape;156;g545537462f_0_867:notes"/>
          <p:cNvSpPr txBox="1">
            <a:spLocks noGrp="1"/>
          </p:cNvSpPr>
          <p:nvPr>
            <p:ph type="sldNum" idx="12"/>
          </p:nvPr>
        </p:nvSpPr>
        <p:spPr>
          <a:xfrm>
            <a:off x="1" y="9031307"/>
            <a:ext cx="6856500" cy="280800"/>
          </a:xfrm>
          <a:prstGeom prst="rect">
            <a:avLst/>
          </a:prstGeom>
          <a:noFill/>
          <a:ln>
            <a:noFill/>
          </a:ln>
        </p:spPr>
        <p:txBody>
          <a:bodyPr spcFirstLastPara="1" wrap="square" lIns="91425" tIns="45700" rIns="91425" bIns="45700" anchor="b" anchorCtr="0">
            <a:noAutofit/>
          </a:bodyPr>
          <a:lstStyle/>
          <a:p>
            <a:pPr marL="0" lvl="0" indent="0" algn="ctr" rtl="0">
              <a:spcBef>
                <a:spcPts val="0"/>
              </a:spcBef>
              <a:spcAft>
                <a:spcPts val="0"/>
              </a:spcAft>
              <a:buNone/>
            </a:pPr>
            <a:fld id="{00000000-1234-1234-1234-123412341234}" type="slidenum">
              <a:rPr lang="en-US"/>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545537462f_0_856:notes"/>
          <p:cNvSpPr>
            <a:spLocks noGrp="1" noRot="1" noChangeAspect="1"/>
          </p:cNvSpPr>
          <p:nvPr>
            <p:ph type="sldImg" idx="2"/>
          </p:nvPr>
        </p:nvSpPr>
        <p:spPr>
          <a:xfrm>
            <a:off x="1333500" y="327025"/>
            <a:ext cx="4191000" cy="31432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5" name="Google Shape;165;g545537462f_0_856:notes"/>
          <p:cNvSpPr txBox="1">
            <a:spLocks noGrp="1"/>
          </p:cNvSpPr>
          <p:nvPr>
            <p:ph type="body" idx="1"/>
          </p:nvPr>
        </p:nvSpPr>
        <p:spPr>
          <a:xfrm>
            <a:off x="685800" y="3677035"/>
            <a:ext cx="5486400" cy="5238900"/>
          </a:xfrm>
          <a:prstGeom prst="rect">
            <a:avLst/>
          </a:prstGeom>
          <a:noFill/>
          <a:ln>
            <a:noFill/>
          </a:ln>
        </p:spPr>
        <p:txBody>
          <a:bodyPr spcFirstLastPara="1" wrap="square" lIns="91425" tIns="45700" rIns="91425" bIns="45700" anchor="t" anchorCtr="0">
            <a:noAutofit/>
          </a:bodyPr>
          <a:lstStyle/>
          <a:p>
            <a:pPr marL="114300" lvl="0" indent="-38100" algn="l" rtl="0">
              <a:lnSpc>
                <a:spcPct val="90000"/>
              </a:lnSpc>
              <a:spcBef>
                <a:spcPts val="0"/>
              </a:spcBef>
              <a:spcAft>
                <a:spcPts val="0"/>
              </a:spcAft>
              <a:buClr>
                <a:schemeClr val="dk1"/>
              </a:buClr>
              <a:buSzPts val="1200"/>
              <a:buNone/>
            </a:pPr>
            <a:r>
              <a:rPr lang="en-US" dirty="0"/>
              <a:t>Runner 1 runs trail in 30 minutes. Runner 2 runs it in 60 minutes. How much effort does the trail represent? A compromise of 45 serves neither. What’s the answer?</a:t>
            </a:r>
            <a:endParaRPr dirty="0"/>
          </a:p>
          <a:p>
            <a:pPr marL="114300" lvl="0" indent="-38100" algn="l" rtl="0">
              <a:lnSpc>
                <a:spcPct val="90000"/>
              </a:lnSpc>
              <a:spcBef>
                <a:spcPts val="0"/>
              </a:spcBef>
              <a:spcAft>
                <a:spcPts val="0"/>
              </a:spcAft>
              <a:buClr>
                <a:schemeClr val="dk1"/>
              </a:buClr>
              <a:buSzPts val="1200"/>
              <a:buNone/>
            </a:pPr>
            <a:endParaRPr dirty="0"/>
          </a:p>
          <a:p>
            <a:pPr marL="114300" lvl="0" indent="-38100" algn="l" rtl="0">
              <a:lnSpc>
                <a:spcPct val="90000"/>
              </a:lnSpc>
              <a:spcBef>
                <a:spcPts val="0"/>
              </a:spcBef>
              <a:spcAft>
                <a:spcPts val="0"/>
              </a:spcAft>
              <a:buClr>
                <a:schemeClr val="dk1"/>
              </a:buClr>
              <a:buSzPts val="1200"/>
              <a:buNone/>
            </a:pPr>
            <a:r>
              <a:rPr lang="en-US" dirty="0"/>
              <a:t>It’s a 5 mile trail that takes Runner 1 30 minutes AND a 5 mile trail that takes Runner 2 60 minutes. 5 miles is the abstraction that we can agree on</a:t>
            </a:r>
            <a:r>
              <a:rPr lang="en-US" dirty="0" smtClean="0"/>
              <a:t>. Without that abstraction, we can’t talk about the trail in objective</a:t>
            </a:r>
            <a:r>
              <a:rPr lang="en-US" baseline="0" dirty="0" smtClean="0"/>
              <a:t> terms and fall prey to subjective arguments and estimates tightly-coupled to who is doing the work. Tightly-coupled work of this nature is </a:t>
            </a:r>
            <a:r>
              <a:rPr lang="en-US" i="1" baseline="0" dirty="0" smtClean="0"/>
              <a:t>less </a:t>
            </a:r>
            <a:r>
              <a:rPr lang="en-US" i="0" baseline="0" dirty="0" smtClean="0"/>
              <a:t>useful to the team since it likely becomes inaccurate if a different teammate decides to take on the work. You might suggest that different teammate should just re-estimate when they take the work. I suppose if that developer loves estimating, then this could be a positive for them personally. I’d argue it is a net drain on the team’s time and attention given the increased information management in product backlog items.</a:t>
            </a:r>
            <a:endParaRPr lang="en-US" dirty="0" smtClean="0"/>
          </a:p>
          <a:p>
            <a:pPr marL="114300" lvl="0" indent="-38100" algn="l" rtl="0">
              <a:lnSpc>
                <a:spcPct val="90000"/>
              </a:lnSpc>
              <a:spcBef>
                <a:spcPts val="0"/>
              </a:spcBef>
              <a:spcAft>
                <a:spcPts val="0"/>
              </a:spcAft>
              <a:buClr>
                <a:schemeClr val="dk1"/>
              </a:buClr>
              <a:buSzPts val="1200"/>
              <a:buNone/>
            </a:pPr>
            <a:endParaRPr lang="en-US" dirty="0" smtClean="0"/>
          </a:p>
          <a:p>
            <a:pPr marL="114300" lvl="0" indent="-38100" algn="l" rtl="0">
              <a:lnSpc>
                <a:spcPct val="90000"/>
              </a:lnSpc>
              <a:spcBef>
                <a:spcPts val="0"/>
              </a:spcBef>
              <a:spcAft>
                <a:spcPts val="0"/>
              </a:spcAft>
              <a:buClr>
                <a:schemeClr val="dk1"/>
              </a:buClr>
              <a:buSzPts val="1200"/>
              <a:buNone/>
            </a:pPr>
            <a:r>
              <a:rPr lang="en-US" dirty="0" smtClean="0"/>
              <a:t>Alternatively, if story points just map to time, </a:t>
            </a:r>
            <a:r>
              <a:rPr lang="en-US" baseline="0" dirty="0" smtClean="0"/>
              <a:t>wouldn’t it be better to just use time?! Why waste precious hours with an utterly redundant abstraction?</a:t>
            </a:r>
          </a:p>
          <a:p>
            <a:pPr marL="114300" lvl="0" indent="-38100" algn="l" rtl="0">
              <a:lnSpc>
                <a:spcPct val="90000"/>
              </a:lnSpc>
              <a:spcBef>
                <a:spcPts val="0"/>
              </a:spcBef>
              <a:spcAft>
                <a:spcPts val="0"/>
              </a:spcAft>
              <a:buClr>
                <a:schemeClr val="dk1"/>
              </a:buClr>
              <a:buSzPts val="1200"/>
              <a:buNone/>
            </a:pPr>
            <a:endParaRPr lang="en-US" baseline="0" dirty="0" smtClean="0"/>
          </a:p>
          <a:p>
            <a:pPr marL="114300" lvl="0" indent="-38100" algn="l" rtl="0">
              <a:lnSpc>
                <a:spcPct val="90000"/>
              </a:lnSpc>
              <a:spcBef>
                <a:spcPts val="0"/>
              </a:spcBef>
              <a:spcAft>
                <a:spcPts val="0"/>
              </a:spcAft>
              <a:buClr>
                <a:schemeClr val="dk1"/>
              </a:buClr>
              <a:buSzPts val="1200"/>
              <a:buNone/>
            </a:pPr>
            <a:endParaRPr dirty="0"/>
          </a:p>
        </p:txBody>
      </p:sp>
      <p:sp>
        <p:nvSpPr>
          <p:cNvPr id="166" name="Google Shape;166;g545537462f_0_856:notes"/>
          <p:cNvSpPr txBox="1">
            <a:spLocks noGrp="1"/>
          </p:cNvSpPr>
          <p:nvPr>
            <p:ph type="sldNum" idx="12"/>
          </p:nvPr>
        </p:nvSpPr>
        <p:spPr>
          <a:xfrm>
            <a:off x="1" y="9031307"/>
            <a:ext cx="6856500" cy="280800"/>
          </a:xfrm>
          <a:prstGeom prst="rect">
            <a:avLst/>
          </a:prstGeom>
          <a:noFill/>
          <a:ln>
            <a:noFill/>
          </a:ln>
        </p:spPr>
        <p:txBody>
          <a:bodyPr spcFirstLastPara="1" wrap="square" lIns="91425" tIns="45700" rIns="91425" bIns="45700" anchor="b" anchorCtr="0">
            <a:noAutofit/>
          </a:bodyPr>
          <a:lstStyle/>
          <a:p>
            <a:pPr marL="0" lvl="0" indent="0" algn="ctr" rtl="0">
              <a:spcBef>
                <a:spcPts val="0"/>
              </a:spcBef>
              <a:spcAft>
                <a:spcPts val="0"/>
              </a:spcAft>
              <a:buNone/>
            </a:pPr>
            <a:fld id="{00000000-1234-1234-1234-123412341234}" type="slidenum">
              <a:rPr lang="en-US"/>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545537462f_0_914:notes"/>
          <p:cNvSpPr>
            <a:spLocks noGrp="1" noRot="1" noChangeAspect="1"/>
          </p:cNvSpPr>
          <p:nvPr>
            <p:ph type="sldImg" idx="2"/>
          </p:nvPr>
        </p:nvSpPr>
        <p:spPr>
          <a:xfrm>
            <a:off x="1333500" y="327025"/>
            <a:ext cx="4191000" cy="31432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4" name="Google Shape;174;g545537462f_0_914:notes"/>
          <p:cNvSpPr txBox="1">
            <a:spLocks noGrp="1"/>
          </p:cNvSpPr>
          <p:nvPr>
            <p:ph type="body" idx="1"/>
          </p:nvPr>
        </p:nvSpPr>
        <p:spPr>
          <a:xfrm>
            <a:off x="685800" y="3677035"/>
            <a:ext cx="5486400" cy="5238900"/>
          </a:xfrm>
          <a:prstGeom prst="rect">
            <a:avLst/>
          </a:prstGeom>
          <a:noFill/>
          <a:ln>
            <a:noFill/>
          </a:ln>
        </p:spPr>
        <p:txBody>
          <a:bodyPr spcFirstLastPara="1" wrap="square" lIns="91425" tIns="45700" rIns="91425" bIns="45700" anchor="t" anchorCtr="0">
            <a:noAutofit/>
          </a:bodyPr>
          <a:lstStyle/>
          <a:p>
            <a:pPr marL="114300" lvl="0" indent="-38100" algn="l" rtl="0">
              <a:lnSpc>
                <a:spcPct val="90000"/>
              </a:lnSpc>
              <a:spcBef>
                <a:spcPts val="0"/>
              </a:spcBef>
              <a:spcAft>
                <a:spcPts val="0"/>
              </a:spcAft>
              <a:buClr>
                <a:schemeClr val="dk1"/>
              </a:buClr>
              <a:buSzPts val="1200"/>
              <a:buNone/>
            </a:pPr>
            <a:r>
              <a:rPr lang="en-US" dirty="0"/>
              <a:t>Because our work is rarely individual. If the work requires collaboration, individual velocity masks the inherent, collaborative work and leads to:</a:t>
            </a:r>
            <a:endParaRPr dirty="0"/>
          </a:p>
          <a:p>
            <a:pPr marL="457200" lvl="0" indent="-304800" algn="l" rtl="0">
              <a:lnSpc>
                <a:spcPct val="90000"/>
              </a:lnSpc>
              <a:spcBef>
                <a:spcPts val="0"/>
              </a:spcBef>
              <a:spcAft>
                <a:spcPts val="0"/>
              </a:spcAft>
              <a:buSzPts val="1200"/>
              <a:buChar char="•"/>
            </a:pPr>
            <a:r>
              <a:rPr lang="en-US" dirty="0"/>
              <a:t>Unnecessary complexity of forecasts</a:t>
            </a:r>
            <a:endParaRPr dirty="0"/>
          </a:p>
          <a:p>
            <a:pPr marL="457200" lvl="0" indent="-304800" algn="l" rtl="0">
              <a:lnSpc>
                <a:spcPct val="90000"/>
              </a:lnSpc>
              <a:spcBef>
                <a:spcPts val="0"/>
              </a:spcBef>
              <a:spcAft>
                <a:spcPts val="0"/>
              </a:spcAft>
              <a:buSzPts val="1200"/>
              <a:buChar char="•"/>
            </a:pPr>
            <a:r>
              <a:rPr lang="en-US" dirty="0"/>
              <a:t>Inaccurate forecasts</a:t>
            </a:r>
            <a:endParaRPr dirty="0"/>
          </a:p>
          <a:p>
            <a:pPr marL="457200" lvl="0" indent="-304800" algn="l" rtl="0">
              <a:lnSpc>
                <a:spcPct val="90000"/>
              </a:lnSpc>
              <a:spcBef>
                <a:spcPts val="0"/>
              </a:spcBef>
              <a:spcAft>
                <a:spcPts val="0"/>
              </a:spcAft>
              <a:buSzPts val="1200"/>
              <a:buChar char="•"/>
            </a:pPr>
            <a:r>
              <a:rPr lang="en-US" dirty="0"/>
              <a:t>Individual scapegoating</a:t>
            </a:r>
            <a:endParaRPr dirty="0"/>
          </a:p>
          <a:p>
            <a:pPr marL="457200" lvl="0" indent="-304800" algn="l" rtl="0">
              <a:lnSpc>
                <a:spcPct val="90000"/>
              </a:lnSpc>
              <a:spcBef>
                <a:spcPts val="0"/>
              </a:spcBef>
              <a:spcAft>
                <a:spcPts val="0"/>
              </a:spcAft>
              <a:buSzPts val="1200"/>
              <a:buChar char="•"/>
            </a:pPr>
            <a:r>
              <a:rPr lang="en-US" dirty="0"/>
              <a:t>Fractured focus and fractious team </a:t>
            </a:r>
            <a:r>
              <a:rPr lang="en-US" dirty="0" smtClean="0"/>
              <a:t>dynamics</a:t>
            </a:r>
          </a:p>
          <a:p>
            <a:pPr marL="457200" lvl="0" indent="-304800" algn="l" rtl="0">
              <a:lnSpc>
                <a:spcPct val="90000"/>
              </a:lnSpc>
              <a:spcBef>
                <a:spcPts val="0"/>
              </a:spcBef>
              <a:spcAft>
                <a:spcPts val="0"/>
              </a:spcAft>
              <a:buSzPts val="1200"/>
              <a:buChar char="•"/>
            </a:pPr>
            <a:r>
              <a:rPr lang="en-US" dirty="0" smtClean="0"/>
              <a:t>Increased</a:t>
            </a:r>
            <a:r>
              <a:rPr lang="en-US" baseline="0" dirty="0" smtClean="0"/>
              <a:t> time and attention paid to backlog management</a:t>
            </a:r>
          </a:p>
          <a:p>
            <a:pPr marL="457200" lvl="0" indent="-304800" algn="l" rtl="0">
              <a:lnSpc>
                <a:spcPct val="90000"/>
              </a:lnSpc>
              <a:spcBef>
                <a:spcPts val="0"/>
              </a:spcBef>
              <a:spcAft>
                <a:spcPts val="0"/>
              </a:spcAft>
              <a:buSzPts val="1200"/>
              <a:buChar char="•"/>
            </a:pPr>
            <a:r>
              <a:rPr lang="en-US" baseline="0" dirty="0" smtClean="0"/>
              <a:t>PBI’s tightly coupled to individual’s estimates </a:t>
            </a:r>
            <a:r>
              <a:rPr lang="en-US" baseline="0" dirty="0" err="1" smtClean="0"/>
              <a:t>i.e</a:t>
            </a:r>
            <a:r>
              <a:rPr lang="en-US" baseline="0" dirty="0" smtClean="0"/>
              <a:t> what do you do when you take on work for a teammate who had done the estimation?</a:t>
            </a:r>
          </a:p>
          <a:p>
            <a:pPr marL="457200" lvl="0" indent="-304800" algn="l" rtl="0">
              <a:lnSpc>
                <a:spcPct val="90000"/>
              </a:lnSpc>
              <a:spcBef>
                <a:spcPts val="0"/>
              </a:spcBef>
              <a:spcAft>
                <a:spcPts val="0"/>
              </a:spcAft>
              <a:buSzPts val="1200"/>
              <a:buChar char="•"/>
            </a:pPr>
            <a:endParaRPr lang="en-US" dirty="0"/>
          </a:p>
          <a:p>
            <a:pPr marL="152400" lvl="0" indent="0" algn="l" rtl="0">
              <a:lnSpc>
                <a:spcPct val="90000"/>
              </a:lnSpc>
              <a:spcBef>
                <a:spcPts val="0"/>
              </a:spcBef>
              <a:spcAft>
                <a:spcPts val="0"/>
              </a:spcAft>
              <a:buSzPts val="1200"/>
              <a:buNone/>
            </a:pPr>
            <a:r>
              <a:rPr lang="en-US" dirty="0" smtClean="0"/>
              <a:t>Story</a:t>
            </a:r>
            <a:r>
              <a:rPr lang="en-US" baseline="0" dirty="0" smtClean="0"/>
              <a:t> points are instead a measure of the collectively difficulty the </a:t>
            </a:r>
            <a:r>
              <a:rPr lang="en-US" i="1" baseline="0" dirty="0" smtClean="0"/>
              <a:t>focused development team</a:t>
            </a:r>
            <a:r>
              <a:rPr lang="en-US" i="0" baseline="0" dirty="0" smtClean="0"/>
              <a:t> faces to complete the work.</a:t>
            </a:r>
            <a:endParaRPr lang="en-US" dirty="0" smtClean="0"/>
          </a:p>
        </p:txBody>
      </p:sp>
      <p:sp>
        <p:nvSpPr>
          <p:cNvPr id="175" name="Google Shape;175;g545537462f_0_914:notes"/>
          <p:cNvSpPr txBox="1">
            <a:spLocks noGrp="1"/>
          </p:cNvSpPr>
          <p:nvPr>
            <p:ph type="sldNum" idx="12"/>
          </p:nvPr>
        </p:nvSpPr>
        <p:spPr>
          <a:xfrm>
            <a:off x="1" y="9031307"/>
            <a:ext cx="6856500" cy="280800"/>
          </a:xfrm>
          <a:prstGeom prst="rect">
            <a:avLst/>
          </a:prstGeom>
          <a:noFill/>
          <a:ln>
            <a:noFill/>
          </a:ln>
        </p:spPr>
        <p:txBody>
          <a:bodyPr spcFirstLastPara="1" wrap="square" lIns="91425" tIns="45700" rIns="91425" bIns="45700" anchor="b" anchorCtr="0">
            <a:noAutofit/>
          </a:bodyPr>
          <a:lstStyle/>
          <a:p>
            <a:pPr marL="0" lvl="0" indent="0" algn="ctr" rtl="0">
              <a:spcBef>
                <a:spcPts val="0"/>
              </a:spcBef>
              <a:spcAft>
                <a:spcPts val="0"/>
              </a:spcAft>
              <a:buNone/>
            </a:pPr>
            <a:fld id="{00000000-1234-1234-1234-123412341234}" type="slidenum">
              <a:rPr lang="en-US"/>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545537462f_0_875:notes"/>
          <p:cNvSpPr>
            <a:spLocks noGrp="1" noRot="1" noChangeAspect="1"/>
          </p:cNvSpPr>
          <p:nvPr>
            <p:ph type="sldImg" idx="2"/>
          </p:nvPr>
        </p:nvSpPr>
        <p:spPr>
          <a:xfrm>
            <a:off x="1333500" y="327025"/>
            <a:ext cx="4191000" cy="31432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3" name="Google Shape;183;g545537462f_0_875:notes"/>
          <p:cNvSpPr txBox="1">
            <a:spLocks noGrp="1"/>
          </p:cNvSpPr>
          <p:nvPr>
            <p:ph type="body" idx="1"/>
          </p:nvPr>
        </p:nvSpPr>
        <p:spPr>
          <a:xfrm>
            <a:off x="685800" y="3677035"/>
            <a:ext cx="5486400" cy="5238900"/>
          </a:xfrm>
          <a:prstGeom prst="rect">
            <a:avLst/>
          </a:prstGeom>
          <a:noFill/>
          <a:ln>
            <a:noFill/>
          </a:ln>
        </p:spPr>
        <p:txBody>
          <a:bodyPr spcFirstLastPara="1" wrap="square" lIns="91425" tIns="45700" rIns="91425" bIns="45700" anchor="t" anchorCtr="0">
            <a:noAutofit/>
          </a:bodyPr>
          <a:lstStyle/>
          <a:p>
            <a:pPr marL="114300" lvl="0" indent="-38100" algn="l" rtl="0">
              <a:lnSpc>
                <a:spcPct val="90000"/>
              </a:lnSpc>
              <a:spcBef>
                <a:spcPts val="0"/>
              </a:spcBef>
              <a:spcAft>
                <a:spcPts val="0"/>
              </a:spcAft>
              <a:buClr>
                <a:schemeClr val="dk1"/>
              </a:buClr>
              <a:buSzPts val="1200"/>
              <a:buNone/>
            </a:pPr>
            <a:r>
              <a:rPr lang="en-US"/>
              <a:t>The team decides and makes their plan to get the most work done in a given time frame. This is self-organization and is the most efficient way of distributing effort. Period.</a:t>
            </a:r>
            <a:endParaRPr/>
          </a:p>
        </p:txBody>
      </p:sp>
      <p:sp>
        <p:nvSpPr>
          <p:cNvPr id="184" name="Google Shape;184;g545537462f_0_875:notes"/>
          <p:cNvSpPr txBox="1">
            <a:spLocks noGrp="1"/>
          </p:cNvSpPr>
          <p:nvPr>
            <p:ph type="sldNum" idx="12"/>
          </p:nvPr>
        </p:nvSpPr>
        <p:spPr>
          <a:xfrm>
            <a:off x="1" y="9031307"/>
            <a:ext cx="6856500" cy="280800"/>
          </a:xfrm>
          <a:prstGeom prst="rect">
            <a:avLst/>
          </a:prstGeom>
          <a:noFill/>
          <a:ln>
            <a:noFill/>
          </a:ln>
        </p:spPr>
        <p:txBody>
          <a:bodyPr spcFirstLastPara="1" wrap="square" lIns="91425" tIns="45700" rIns="91425" bIns="45700" anchor="b" anchorCtr="0">
            <a:noAutofit/>
          </a:bodyPr>
          <a:lstStyle/>
          <a:p>
            <a:pPr marL="0" lvl="0" indent="0" algn="ctr" rtl="0">
              <a:spcBef>
                <a:spcPts val="0"/>
              </a:spcBef>
              <a:spcAft>
                <a:spcPts val="0"/>
              </a:spcAft>
              <a:buNone/>
            </a:pPr>
            <a:fld id="{00000000-1234-1234-1234-123412341234}" type="slidenum">
              <a:rPr lang="en-US"/>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545537462f_0_49:notes"/>
          <p:cNvSpPr txBox="1">
            <a:spLocks noGrp="1"/>
          </p:cNvSpPr>
          <p:nvPr>
            <p:ph type="sldNum" idx="12"/>
          </p:nvPr>
        </p:nvSpPr>
        <p:spPr>
          <a:xfrm>
            <a:off x="1" y="9031307"/>
            <a:ext cx="6856500" cy="280800"/>
          </a:xfrm>
          <a:prstGeom prst="rect">
            <a:avLst/>
          </a:prstGeom>
          <a:noFill/>
          <a:ln>
            <a:noFill/>
          </a:ln>
        </p:spPr>
        <p:txBody>
          <a:bodyPr spcFirstLastPara="1" wrap="square" lIns="91425" tIns="45700" rIns="91425" bIns="45700" anchor="b" anchorCtr="0">
            <a:noAutofit/>
          </a:bodyPr>
          <a:lstStyle/>
          <a:p>
            <a:pPr marL="0" lvl="0" indent="0" algn="ctr" rtl="0">
              <a:spcBef>
                <a:spcPts val="0"/>
              </a:spcBef>
              <a:spcAft>
                <a:spcPts val="0"/>
              </a:spcAft>
              <a:buNone/>
            </a:pPr>
            <a:fld id="{00000000-1234-1234-1234-123412341234}" type="slidenum">
              <a:rPr lang="en-US"/>
              <a:t>15</a:t>
            </a:fld>
            <a:endParaRPr/>
          </a:p>
        </p:txBody>
      </p:sp>
      <p:sp>
        <p:nvSpPr>
          <p:cNvPr id="192" name="Google Shape;192;g545537462f_0_49:notes"/>
          <p:cNvSpPr>
            <a:spLocks noGrp="1" noRot="1" noChangeAspect="1"/>
          </p:cNvSpPr>
          <p:nvPr>
            <p:ph type="sldImg" idx="2"/>
          </p:nvPr>
        </p:nvSpPr>
        <p:spPr>
          <a:xfrm>
            <a:off x="1333500" y="327025"/>
            <a:ext cx="4191000" cy="31432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3" name="Google Shape;193;g545537462f_0_49:notes"/>
          <p:cNvSpPr txBox="1">
            <a:spLocks noGrp="1"/>
          </p:cNvSpPr>
          <p:nvPr>
            <p:ph type="body" idx="1"/>
          </p:nvPr>
        </p:nvSpPr>
        <p:spPr>
          <a:xfrm>
            <a:off x="685800" y="3677035"/>
            <a:ext cx="5486400" cy="5238900"/>
          </a:xfrm>
          <a:prstGeom prst="rect">
            <a:avLst/>
          </a:prstGeom>
          <a:noFill/>
          <a:ln>
            <a:noFill/>
          </a:ln>
        </p:spPr>
        <p:txBody>
          <a:bodyPr spcFirstLastPara="1" wrap="square" lIns="91425" tIns="45700" rIns="91425" bIns="45700" anchor="t" anchorCtr="0">
            <a:noAutofit/>
          </a:bodyPr>
          <a:lstStyle/>
          <a:p>
            <a:pPr marL="114300" lvl="0" indent="-38100" algn="l" rtl="0">
              <a:lnSpc>
                <a:spcPct val="90000"/>
              </a:lnSpc>
              <a:spcBef>
                <a:spcPts val="0"/>
              </a:spcBef>
              <a:spcAft>
                <a:spcPts val="0"/>
              </a:spcAft>
              <a:buClr>
                <a:schemeClr val="dk1"/>
              </a:buClr>
              <a:buSzPts val="1200"/>
              <a:buNone/>
            </a:pPr>
            <a:r>
              <a:rPr lang="en-US" dirty="0"/>
              <a:t>As a baseline, a definition of “Done” makes transparent the work needed for </a:t>
            </a:r>
            <a:r>
              <a:rPr lang="en-US" i="1" dirty="0"/>
              <a:t>all</a:t>
            </a:r>
            <a:r>
              <a:rPr lang="en-US" dirty="0"/>
              <a:t> pieces of work. In the example above, the 4 work tasks must always be done regardless of the amount, complexity and risk/uncertainty in a piece of work. If these steps are ignored or applied inconsistently, story point estimates will </a:t>
            </a:r>
            <a:r>
              <a:rPr lang="en-US" i="1" u="sng" dirty="0"/>
              <a:t>estimate different things</a:t>
            </a:r>
            <a:r>
              <a:rPr lang="en-US" dirty="0"/>
              <a:t> depending on who is doing the work.</a:t>
            </a: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545537462f_0_499:notes"/>
          <p:cNvSpPr txBox="1">
            <a:spLocks noGrp="1"/>
          </p:cNvSpPr>
          <p:nvPr>
            <p:ph type="sldNum" idx="12"/>
          </p:nvPr>
        </p:nvSpPr>
        <p:spPr>
          <a:xfrm>
            <a:off x="1" y="9031307"/>
            <a:ext cx="6856500" cy="280800"/>
          </a:xfrm>
          <a:prstGeom prst="rect">
            <a:avLst/>
          </a:prstGeom>
          <a:noFill/>
          <a:ln>
            <a:noFill/>
          </a:ln>
        </p:spPr>
        <p:txBody>
          <a:bodyPr spcFirstLastPara="1" wrap="square" lIns="91425" tIns="45700" rIns="91425" bIns="45700" anchor="b" anchorCtr="0">
            <a:noAutofit/>
          </a:bodyPr>
          <a:lstStyle/>
          <a:p>
            <a:pPr marL="0" lvl="0" indent="0" algn="ctr" rtl="0">
              <a:spcBef>
                <a:spcPts val="0"/>
              </a:spcBef>
              <a:spcAft>
                <a:spcPts val="0"/>
              </a:spcAft>
              <a:buNone/>
            </a:pPr>
            <a:fld id="{00000000-1234-1234-1234-123412341234}" type="slidenum">
              <a:rPr lang="en-US"/>
              <a:t>16</a:t>
            </a:fld>
            <a:endParaRPr/>
          </a:p>
        </p:txBody>
      </p:sp>
      <p:sp>
        <p:nvSpPr>
          <p:cNvPr id="216" name="Google Shape;216;g545537462f_0_499:notes"/>
          <p:cNvSpPr>
            <a:spLocks noGrp="1" noRot="1" noChangeAspect="1"/>
          </p:cNvSpPr>
          <p:nvPr>
            <p:ph type="sldImg" idx="2"/>
          </p:nvPr>
        </p:nvSpPr>
        <p:spPr>
          <a:xfrm>
            <a:off x="1333500" y="327025"/>
            <a:ext cx="4191000" cy="31432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7" name="Google Shape;217;g545537462f_0_499:notes"/>
          <p:cNvSpPr txBox="1">
            <a:spLocks noGrp="1"/>
          </p:cNvSpPr>
          <p:nvPr>
            <p:ph type="body" idx="1"/>
          </p:nvPr>
        </p:nvSpPr>
        <p:spPr>
          <a:xfrm>
            <a:off x="685800" y="3677035"/>
            <a:ext cx="5486400" cy="5238900"/>
          </a:xfrm>
          <a:prstGeom prst="rect">
            <a:avLst/>
          </a:prstGeom>
          <a:noFill/>
          <a:ln>
            <a:noFill/>
          </a:ln>
        </p:spPr>
        <p:txBody>
          <a:bodyPr spcFirstLastPara="1" wrap="square" lIns="91425" tIns="45700" rIns="91425" bIns="45700" anchor="t" anchorCtr="0">
            <a:noAutofit/>
          </a:bodyPr>
          <a:lstStyle/>
          <a:p>
            <a:pPr marL="114300" lvl="0" indent="-38100" algn="l" rtl="0">
              <a:lnSpc>
                <a:spcPct val="90000"/>
              </a:lnSpc>
              <a:spcBef>
                <a:spcPts val="0"/>
              </a:spcBef>
              <a:spcAft>
                <a:spcPts val="0"/>
              </a:spcAft>
              <a:buClr>
                <a:schemeClr val="dk1"/>
              </a:buClr>
              <a:buSzPts val="1200"/>
              <a:buNone/>
            </a:pPr>
            <a:r>
              <a:rPr lang="en-US" dirty="0"/>
              <a:t>Benefits:</a:t>
            </a:r>
            <a:endParaRPr dirty="0"/>
          </a:p>
          <a:p>
            <a:pPr marL="114300" lvl="0" indent="-38100" algn="l" rtl="0">
              <a:lnSpc>
                <a:spcPct val="90000"/>
              </a:lnSpc>
              <a:spcBef>
                <a:spcPts val="0"/>
              </a:spcBef>
              <a:spcAft>
                <a:spcPts val="0"/>
              </a:spcAft>
              <a:buClr>
                <a:schemeClr val="dk1"/>
              </a:buClr>
              <a:buSzPts val="1200"/>
              <a:buNone/>
            </a:pPr>
            <a:endParaRPr dirty="0"/>
          </a:p>
          <a:p>
            <a:pPr marL="247650" lvl="0" indent="-171450" algn="l" rtl="0">
              <a:lnSpc>
                <a:spcPct val="90000"/>
              </a:lnSpc>
              <a:spcBef>
                <a:spcPts val="0"/>
              </a:spcBef>
              <a:spcAft>
                <a:spcPts val="0"/>
              </a:spcAft>
              <a:buClr>
                <a:schemeClr val="dk1"/>
              </a:buClr>
              <a:buSzPts val="1200"/>
            </a:pPr>
            <a:r>
              <a:rPr lang="en-US" dirty="0"/>
              <a:t>All work to deliver is included</a:t>
            </a:r>
            <a:endParaRPr dirty="0"/>
          </a:p>
          <a:p>
            <a:pPr marL="247650" lvl="0" indent="-171450" algn="l" rtl="0">
              <a:lnSpc>
                <a:spcPct val="90000"/>
              </a:lnSpc>
              <a:spcBef>
                <a:spcPts val="0"/>
              </a:spcBef>
              <a:spcAft>
                <a:spcPts val="0"/>
              </a:spcAft>
              <a:buClr>
                <a:schemeClr val="dk1"/>
              </a:buClr>
              <a:buSzPts val="1200"/>
            </a:pPr>
            <a:r>
              <a:rPr lang="en-US" dirty="0"/>
              <a:t>No “hidden” work escapes the estimate; all work necessary to make something “Done” is made transparent</a:t>
            </a:r>
            <a:endParaRPr dirty="0"/>
          </a:p>
          <a:p>
            <a:pPr marL="247650" lvl="0" indent="-171450" algn="l" rtl="0">
              <a:lnSpc>
                <a:spcPct val="90000"/>
              </a:lnSpc>
              <a:spcBef>
                <a:spcPts val="0"/>
              </a:spcBef>
              <a:spcAft>
                <a:spcPts val="0"/>
              </a:spcAft>
              <a:buClr>
                <a:schemeClr val="dk1"/>
              </a:buClr>
              <a:buSzPts val="1200"/>
            </a:pPr>
            <a:r>
              <a:rPr lang="en-US" dirty="0"/>
              <a:t>Develops team’s reasoning skills and estimation vocabulary</a:t>
            </a:r>
            <a:endParaRPr dirty="0"/>
          </a:p>
          <a:p>
            <a:pPr marL="247650" lvl="0" indent="-171450" algn="l" rtl="0">
              <a:lnSpc>
                <a:spcPct val="90000"/>
              </a:lnSpc>
              <a:spcBef>
                <a:spcPts val="0"/>
              </a:spcBef>
              <a:spcAft>
                <a:spcPts val="0"/>
              </a:spcAft>
              <a:buClr>
                <a:schemeClr val="dk1"/>
              </a:buClr>
              <a:buSzPts val="1200"/>
            </a:pPr>
            <a:r>
              <a:rPr lang="en-US" dirty="0"/>
              <a:t>Fosters </a:t>
            </a:r>
            <a:r>
              <a:rPr lang="en-US" dirty="0" err="1"/>
              <a:t>teamliness</a:t>
            </a:r>
            <a:r>
              <a:rPr lang="en-US" dirty="0"/>
              <a:t>; team thinking; collaborative approach; optimize individuals’ time working.</a:t>
            </a: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545537462f_0_965:notes"/>
          <p:cNvSpPr>
            <a:spLocks noGrp="1" noRot="1" noChangeAspect="1"/>
          </p:cNvSpPr>
          <p:nvPr>
            <p:ph type="sldImg" idx="2"/>
          </p:nvPr>
        </p:nvSpPr>
        <p:spPr>
          <a:xfrm>
            <a:off x="1333500" y="327025"/>
            <a:ext cx="4191000" cy="31432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3" name="Google Shape;243;g545537462f_0_965:notes"/>
          <p:cNvSpPr txBox="1">
            <a:spLocks noGrp="1"/>
          </p:cNvSpPr>
          <p:nvPr>
            <p:ph type="body" idx="1"/>
          </p:nvPr>
        </p:nvSpPr>
        <p:spPr>
          <a:xfrm>
            <a:off x="685800" y="3677035"/>
            <a:ext cx="5486400" cy="5238900"/>
          </a:xfrm>
          <a:prstGeom prst="rect">
            <a:avLst/>
          </a:prstGeom>
          <a:noFill/>
          <a:ln>
            <a:noFill/>
          </a:ln>
        </p:spPr>
        <p:txBody>
          <a:bodyPr spcFirstLastPara="1" wrap="square" lIns="91425" tIns="45700" rIns="91425" bIns="45700" anchor="t" anchorCtr="0">
            <a:noAutofit/>
          </a:bodyPr>
          <a:lstStyle/>
          <a:p>
            <a:pPr marL="114300" lvl="0" indent="-38100" algn="l" rtl="0">
              <a:lnSpc>
                <a:spcPct val="90000"/>
              </a:lnSpc>
              <a:spcBef>
                <a:spcPts val="0"/>
              </a:spcBef>
              <a:spcAft>
                <a:spcPts val="0"/>
              </a:spcAft>
              <a:buClr>
                <a:schemeClr val="dk1"/>
              </a:buClr>
              <a:buSzPts val="1200"/>
              <a:buNone/>
            </a:pPr>
            <a:r>
              <a:rPr lang="en-US"/>
              <a:t>So what’s a 1 and what’s a 13? Since this is a relative scale, you must first start by creating an </a:t>
            </a:r>
            <a:r>
              <a:rPr lang="en-US" b="1"/>
              <a:t>anchor</a:t>
            </a:r>
            <a:r>
              <a:rPr lang="en-US"/>
              <a:t> against which all other work will be gauged.</a:t>
            </a:r>
            <a:endParaRPr/>
          </a:p>
        </p:txBody>
      </p:sp>
      <p:sp>
        <p:nvSpPr>
          <p:cNvPr id="244" name="Google Shape;244;g545537462f_0_965:notes"/>
          <p:cNvSpPr txBox="1">
            <a:spLocks noGrp="1"/>
          </p:cNvSpPr>
          <p:nvPr>
            <p:ph type="sldNum" idx="12"/>
          </p:nvPr>
        </p:nvSpPr>
        <p:spPr>
          <a:xfrm>
            <a:off x="1" y="9031307"/>
            <a:ext cx="6856500" cy="280800"/>
          </a:xfrm>
          <a:prstGeom prst="rect">
            <a:avLst/>
          </a:prstGeom>
          <a:noFill/>
          <a:ln>
            <a:noFill/>
          </a:ln>
        </p:spPr>
        <p:txBody>
          <a:bodyPr spcFirstLastPara="1" wrap="square" lIns="91425" tIns="45700" rIns="91425" bIns="45700" anchor="b" anchorCtr="0">
            <a:noAutofit/>
          </a:bodyPr>
          <a:lstStyle/>
          <a:p>
            <a:pPr marL="0" lvl="0" indent="0" algn="ctr" rtl="0">
              <a:spcBef>
                <a:spcPts val="0"/>
              </a:spcBef>
              <a:spcAft>
                <a:spcPts val="0"/>
              </a:spcAft>
              <a:buNone/>
            </a:pPr>
            <a:fld id="{00000000-1234-1234-1234-123412341234}" type="slidenum">
              <a:rPr lang="en-US"/>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54e9f8d371_0_0:notes"/>
          <p:cNvSpPr txBox="1">
            <a:spLocks noGrp="1"/>
          </p:cNvSpPr>
          <p:nvPr>
            <p:ph type="sldNum" idx="12"/>
          </p:nvPr>
        </p:nvSpPr>
        <p:spPr>
          <a:xfrm>
            <a:off x="1" y="9031307"/>
            <a:ext cx="6856500" cy="280800"/>
          </a:xfrm>
          <a:prstGeom prst="rect">
            <a:avLst/>
          </a:prstGeom>
          <a:noFill/>
          <a:ln>
            <a:noFill/>
          </a:ln>
        </p:spPr>
        <p:txBody>
          <a:bodyPr spcFirstLastPara="1" wrap="square" lIns="91425" tIns="45700" rIns="91425" bIns="45700" anchor="b" anchorCtr="0">
            <a:noAutofit/>
          </a:bodyPr>
          <a:lstStyle/>
          <a:p>
            <a:pPr marL="0" lvl="0" indent="0" algn="ctr" rtl="0">
              <a:spcBef>
                <a:spcPts val="0"/>
              </a:spcBef>
              <a:spcAft>
                <a:spcPts val="0"/>
              </a:spcAft>
              <a:buNone/>
            </a:pPr>
            <a:fld id="{00000000-1234-1234-1234-123412341234}" type="slidenum">
              <a:rPr lang="en-US"/>
              <a:t>18</a:t>
            </a:fld>
            <a:endParaRPr/>
          </a:p>
        </p:txBody>
      </p:sp>
      <p:sp>
        <p:nvSpPr>
          <p:cNvPr id="249" name="Google Shape;249;g54e9f8d371_0_0:notes"/>
          <p:cNvSpPr>
            <a:spLocks noGrp="1" noRot="1" noChangeAspect="1"/>
          </p:cNvSpPr>
          <p:nvPr>
            <p:ph type="sldImg" idx="2"/>
          </p:nvPr>
        </p:nvSpPr>
        <p:spPr>
          <a:xfrm>
            <a:off x="1333500" y="327025"/>
            <a:ext cx="4191000" cy="31432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0" name="Google Shape;250;g54e9f8d371_0_0:notes"/>
          <p:cNvSpPr txBox="1">
            <a:spLocks noGrp="1"/>
          </p:cNvSpPr>
          <p:nvPr>
            <p:ph type="body" idx="1"/>
          </p:nvPr>
        </p:nvSpPr>
        <p:spPr>
          <a:xfrm>
            <a:off x="685800" y="3677035"/>
            <a:ext cx="5486400" cy="5238900"/>
          </a:xfrm>
          <a:prstGeom prst="rect">
            <a:avLst/>
          </a:prstGeom>
          <a:noFill/>
          <a:ln>
            <a:noFill/>
          </a:ln>
        </p:spPr>
        <p:txBody>
          <a:bodyPr spcFirstLastPara="1" wrap="square" lIns="91425" tIns="45700" rIns="91425" bIns="45700" anchor="t" anchorCtr="0">
            <a:noAutofit/>
          </a:bodyPr>
          <a:lstStyle/>
          <a:p>
            <a:pPr marL="114300" lvl="0" indent="-38100" algn="l" rtl="0">
              <a:lnSpc>
                <a:spcPct val="90000"/>
              </a:lnSpc>
              <a:spcBef>
                <a:spcPts val="0"/>
              </a:spcBef>
              <a:spcAft>
                <a:spcPts val="0"/>
              </a:spcAft>
              <a:buClr>
                <a:schemeClr val="dk1"/>
              </a:buClr>
              <a:buSzPts val="1200"/>
              <a:buNone/>
            </a:pPr>
            <a:r>
              <a:rPr lang="en-US" dirty="0"/>
              <a:t>Step 1 - pick the smallest effort work and assign it a story point value of 1.</a:t>
            </a:r>
            <a:endParaRPr dirty="0"/>
          </a:p>
          <a:p>
            <a:pPr marL="114300" lvl="0" indent="-38100" algn="l" rtl="0">
              <a:lnSpc>
                <a:spcPct val="90000"/>
              </a:lnSpc>
              <a:spcBef>
                <a:spcPts val="0"/>
              </a:spcBef>
              <a:spcAft>
                <a:spcPts val="0"/>
              </a:spcAft>
              <a:buClr>
                <a:schemeClr val="dk1"/>
              </a:buClr>
              <a:buSzPts val="1200"/>
              <a:buNone/>
            </a:pPr>
            <a:r>
              <a:rPr lang="en-US" dirty="0"/>
              <a:t>Step 2 - use a non-linear scale like a </a:t>
            </a:r>
            <a:r>
              <a:rPr lang="en-US" dirty="0" err="1"/>
              <a:t>fibonacci</a:t>
            </a:r>
            <a:r>
              <a:rPr lang="en-US" dirty="0"/>
              <a:t> series to make bucketing easier.</a:t>
            </a:r>
            <a:endParaRPr dirty="0"/>
          </a:p>
          <a:p>
            <a:pPr marL="571500" lvl="0" indent="-38100" algn="l" rtl="0">
              <a:lnSpc>
                <a:spcPct val="90000"/>
              </a:lnSpc>
              <a:spcBef>
                <a:spcPts val="0"/>
              </a:spcBef>
              <a:spcAft>
                <a:spcPts val="0"/>
              </a:spcAft>
              <a:buClr>
                <a:schemeClr val="dk1"/>
              </a:buClr>
              <a:buSzPts val="1200"/>
              <a:buNone/>
            </a:pPr>
            <a:r>
              <a:rPr lang="en-US" dirty="0"/>
              <a:t>	</a:t>
            </a:r>
            <a:r>
              <a:rPr lang="en-US" b="1" dirty="0"/>
              <a:t>note</a:t>
            </a:r>
            <a:r>
              <a:rPr lang="en-US" dirty="0"/>
              <a:t>: we’re bad at estimating things as they grow in effort. A non-linear scale gives us effort distinction without forcing unnecessary precision </a:t>
            </a:r>
            <a:r>
              <a:rPr lang="en-US" dirty="0" smtClean="0"/>
              <a:t>of comparison</a:t>
            </a:r>
            <a:endParaRPr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545537462f_0_937:notes"/>
          <p:cNvSpPr txBox="1">
            <a:spLocks noGrp="1"/>
          </p:cNvSpPr>
          <p:nvPr>
            <p:ph type="sldNum" idx="12"/>
          </p:nvPr>
        </p:nvSpPr>
        <p:spPr>
          <a:xfrm>
            <a:off x="1" y="9031307"/>
            <a:ext cx="6856500" cy="280800"/>
          </a:xfrm>
          <a:prstGeom prst="rect">
            <a:avLst/>
          </a:prstGeom>
          <a:noFill/>
          <a:ln>
            <a:noFill/>
          </a:ln>
        </p:spPr>
        <p:txBody>
          <a:bodyPr spcFirstLastPara="1" wrap="square" lIns="91425" tIns="45700" rIns="91425" bIns="45700" anchor="b" anchorCtr="0">
            <a:noAutofit/>
          </a:bodyPr>
          <a:lstStyle/>
          <a:p>
            <a:pPr marL="0" lvl="0" indent="0" algn="ctr" rtl="0">
              <a:spcBef>
                <a:spcPts val="0"/>
              </a:spcBef>
              <a:spcAft>
                <a:spcPts val="0"/>
              </a:spcAft>
              <a:buNone/>
            </a:pPr>
            <a:fld id="{00000000-1234-1234-1234-123412341234}" type="slidenum">
              <a:rPr lang="en-US"/>
              <a:t>19</a:t>
            </a:fld>
            <a:endParaRPr/>
          </a:p>
        </p:txBody>
      </p:sp>
      <p:sp>
        <p:nvSpPr>
          <p:cNvPr id="263" name="Google Shape;263;g545537462f_0_937:notes"/>
          <p:cNvSpPr>
            <a:spLocks noGrp="1" noRot="1" noChangeAspect="1"/>
          </p:cNvSpPr>
          <p:nvPr>
            <p:ph type="sldImg" idx="2"/>
          </p:nvPr>
        </p:nvSpPr>
        <p:spPr>
          <a:xfrm>
            <a:off x="1333500" y="327025"/>
            <a:ext cx="4191000" cy="31432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4" name="Google Shape;264;g545537462f_0_937:notes"/>
          <p:cNvSpPr txBox="1">
            <a:spLocks noGrp="1"/>
          </p:cNvSpPr>
          <p:nvPr>
            <p:ph type="body" idx="1"/>
          </p:nvPr>
        </p:nvSpPr>
        <p:spPr>
          <a:xfrm>
            <a:off x="685800" y="3677035"/>
            <a:ext cx="5486400" cy="52389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None/>
            </a:pPr>
            <a:r>
              <a:rPr lang="en-US"/>
              <a:t>Step 3 - place work in effort buckets, constantly relating new work to those already in buckets. This provides </a:t>
            </a:r>
            <a:r>
              <a:rPr lang="en-US" i="1"/>
              <a:t>accuracy</a:t>
            </a:r>
            <a:r>
              <a:rPr lang="en-US"/>
              <a:t> and not </a:t>
            </a:r>
            <a:r>
              <a:rPr lang="en-US" i="1"/>
              <a:t>precision</a:t>
            </a:r>
            <a:r>
              <a:rPr lang="en-US"/>
              <a:t>. Accuracy is enough.</a:t>
            </a:r>
            <a:endParaRPr/>
          </a:p>
          <a:p>
            <a:pPr marL="0" lvl="0" indent="0" algn="l" rtl="0">
              <a:spcBef>
                <a:spcPts val="0"/>
              </a:spcBef>
              <a:spcAft>
                <a:spcPts val="0"/>
              </a:spcAft>
              <a:buClr>
                <a:schemeClr val="dk1"/>
              </a:buClr>
              <a:buSzPts val="1200"/>
              <a:buNone/>
            </a:pPr>
            <a:r>
              <a:rPr lang="en-US"/>
              <a:t>Step 4 - Profit!! Wait, I’m getting ahead of myself...</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58b7aaa998_0_0:notes"/>
          <p:cNvSpPr>
            <a:spLocks noGrp="1" noRot="1" noChangeAspect="1"/>
          </p:cNvSpPr>
          <p:nvPr>
            <p:ph type="sldImg" idx="2"/>
          </p:nvPr>
        </p:nvSpPr>
        <p:spPr>
          <a:xfrm>
            <a:off x="1333500" y="327025"/>
            <a:ext cx="4191000" cy="31432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1" name="Google Shape;71;g58b7aaa998_0_0:notes"/>
          <p:cNvSpPr txBox="1">
            <a:spLocks noGrp="1"/>
          </p:cNvSpPr>
          <p:nvPr>
            <p:ph type="body" idx="1"/>
          </p:nvPr>
        </p:nvSpPr>
        <p:spPr>
          <a:xfrm>
            <a:off x="685800" y="3677035"/>
            <a:ext cx="5486400" cy="52389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None/>
            </a:pPr>
            <a:r>
              <a:rPr lang="en-US" dirty="0" smtClean="0"/>
              <a:t>These are two assumptions</a:t>
            </a:r>
            <a:r>
              <a:rPr lang="en-US" baseline="0" dirty="0" smtClean="0"/>
              <a:t> I hold that factor prominently in the reasoning that follows.</a:t>
            </a:r>
            <a:endParaRPr dirty="0"/>
          </a:p>
        </p:txBody>
      </p:sp>
      <p:sp>
        <p:nvSpPr>
          <p:cNvPr id="72" name="Google Shape;72;g58b7aaa998_0_0:notes"/>
          <p:cNvSpPr txBox="1">
            <a:spLocks noGrp="1"/>
          </p:cNvSpPr>
          <p:nvPr>
            <p:ph type="sldNum" idx="12"/>
          </p:nvPr>
        </p:nvSpPr>
        <p:spPr>
          <a:xfrm>
            <a:off x="1" y="9031307"/>
            <a:ext cx="6856500" cy="280800"/>
          </a:xfrm>
          <a:prstGeom prst="rect">
            <a:avLst/>
          </a:prstGeom>
          <a:noFill/>
          <a:ln>
            <a:noFill/>
          </a:ln>
        </p:spPr>
        <p:txBody>
          <a:bodyPr spcFirstLastPara="1" wrap="square" lIns="91425" tIns="45700" rIns="91425" bIns="45700" anchor="b" anchorCtr="0">
            <a:noAutofit/>
          </a:bodyPr>
          <a:lstStyle/>
          <a:p>
            <a:pPr marL="0" lvl="0" indent="0" algn="ctr" rtl="0">
              <a:spcBef>
                <a:spcPts val="0"/>
              </a:spcBef>
              <a:spcAft>
                <a:spcPts val="0"/>
              </a:spcAft>
              <a:buNone/>
            </a:pPr>
            <a:fld id="{00000000-1234-1234-1234-123412341234}" type="slidenum">
              <a:rPr lang="en-US"/>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545537462f_0_890:notes"/>
          <p:cNvSpPr>
            <a:spLocks noGrp="1" noRot="1" noChangeAspect="1"/>
          </p:cNvSpPr>
          <p:nvPr>
            <p:ph type="sldImg" idx="2"/>
          </p:nvPr>
        </p:nvSpPr>
        <p:spPr>
          <a:xfrm>
            <a:off x="1333500" y="327025"/>
            <a:ext cx="4191000" cy="31432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6" name="Google Shape;276;g545537462f_0_890:notes"/>
          <p:cNvSpPr txBox="1">
            <a:spLocks noGrp="1"/>
          </p:cNvSpPr>
          <p:nvPr>
            <p:ph type="body" idx="1"/>
          </p:nvPr>
        </p:nvSpPr>
        <p:spPr>
          <a:xfrm>
            <a:off x="685800" y="3677035"/>
            <a:ext cx="5486400" cy="5238900"/>
          </a:xfrm>
          <a:prstGeom prst="rect">
            <a:avLst/>
          </a:prstGeom>
          <a:noFill/>
          <a:ln>
            <a:noFill/>
          </a:ln>
        </p:spPr>
        <p:txBody>
          <a:bodyPr spcFirstLastPara="1" wrap="square" lIns="91425" tIns="45700" rIns="91425" bIns="45700" anchor="t" anchorCtr="0">
            <a:noAutofit/>
          </a:bodyPr>
          <a:lstStyle/>
          <a:p>
            <a:pPr marL="114300" lvl="0" indent="-38100" algn="l" rtl="0">
              <a:lnSpc>
                <a:spcPct val="90000"/>
              </a:lnSpc>
              <a:spcBef>
                <a:spcPts val="0"/>
              </a:spcBef>
              <a:spcAft>
                <a:spcPts val="0"/>
              </a:spcAft>
              <a:buClr>
                <a:schemeClr val="dk1"/>
              </a:buClr>
              <a:buSzPts val="1200"/>
              <a:buNone/>
            </a:pPr>
            <a:r>
              <a:rPr lang="en-US" dirty="0"/>
              <a:t>Story points are about time. Ok, we’ve said it. </a:t>
            </a:r>
            <a:endParaRPr dirty="0"/>
          </a:p>
        </p:txBody>
      </p:sp>
      <p:sp>
        <p:nvSpPr>
          <p:cNvPr id="277" name="Google Shape;277;g545537462f_0_890:notes"/>
          <p:cNvSpPr txBox="1">
            <a:spLocks noGrp="1"/>
          </p:cNvSpPr>
          <p:nvPr>
            <p:ph type="sldNum" idx="12"/>
          </p:nvPr>
        </p:nvSpPr>
        <p:spPr>
          <a:xfrm>
            <a:off x="1" y="9031307"/>
            <a:ext cx="6856500" cy="280800"/>
          </a:xfrm>
          <a:prstGeom prst="rect">
            <a:avLst/>
          </a:prstGeom>
          <a:noFill/>
          <a:ln>
            <a:noFill/>
          </a:ln>
        </p:spPr>
        <p:txBody>
          <a:bodyPr spcFirstLastPara="1" wrap="square" lIns="91425" tIns="45700" rIns="91425" bIns="45700" anchor="b" anchorCtr="0">
            <a:noAutofit/>
          </a:bodyPr>
          <a:lstStyle/>
          <a:p>
            <a:pPr marL="0" lvl="0" indent="0" algn="ctr" rtl="0">
              <a:spcBef>
                <a:spcPts val="0"/>
              </a:spcBef>
              <a:spcAft>
                <a:spcPts val="0"/>
              </a:spcAft>
              <a:buNone/>
            </a:pPr>
            <a:fld id="{00000000-1234-1234-1234-123412341234}" type="slidenum">
              <a:rPr lang="en-US"/>
              <a:t>20</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545537462f_0_896:notes"/>
          <p:cNvSpPr txBox="1">
            <a:spLocks noGrp="1"/>
          </p:cNvSpPr>
          <p:nvPr>
            <p:ph type="sldNum" idx="12"/>
          </p:nvPr>
        </p:nvSpPr>
        <p:spPr>
          <a:xfrm>
            <a:off x="1" y="9031307"/>
            <a:ext cx="6856500" cy="280800"/>
          </a:xfrm>
          <a:prstGeom prst="rect">
            <a:avLst/>
          </a:prstGeom>
          <a:noFill/>
          <a:ln>
            <a:noFill/>
          </a:ln>
        </p:spPr>
        <p:txBody>
          <a:bodyPr spcFirstLastPara="1" wrap="square" lIns="91425" tIns="45700" rIns="91425" bIns="45700" anchor="b" anchorCtr="0">
            <a:noAutofit/>
          </a:bodyPr>
          <a:lstStyle/>
          <a:p>
            <a:pPr marL="0" lvl="0" indent="0" algn="ctr" rtl="0">
              <a:spcBef>
                <a:spcPts val="0"/>
              </a:spcBef>
              <a:spcAft>
                <a:spcPts val="0"/>
              </a:spcAft>
              <a:buNone/>
            </a:pPr>
            <a:fld id="{00000000-1234-1234-1234-123412341234}" type="slidenum">
              <a:rPr lang="en-US"/>
              <a:t>21</a:t>
            </a:fld>
            <a:endParaRPr/>
          </a:p>
        </p:txBody>
      </p:sp>
      <p:sp>
        <p:nvSpPr>
          <p:cNvPr id="282" name="Google Shape;282;g545537462f_0_896:notes"/>
          <p:cNvSpPr>
            <a:spLocks noGrp="1" noRot="1" noChangeAspect="1"/>
          </p:cNvSpPr>
          <p:nvPr>
            <p:ph type="sldImg" idx="2"/>
          </p:nvPr>
        </p:nvSpPr>
        <p:spPr>
          <a:xfrm>
            <a:off x="1333500" y="327025"/>
            <a:ext cx="4191000" cy="31432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3" name="Google Shape;283;g545537462f_0_896:notes"/>
          <p:cNvSpPr txBox="1">
            <a:spLocks noGrp="1"/>
          </p:cNvSpPr>
          <p:nvPr>
            <p:ph type="body" idx="1"/>
          </p:nvPr>
        </p:nvSpPr>
        <p:spPr>
          <a:xfrm>
            <a:off x="685800" y="3677035"/>
            <a:ext cx="5486400" cy="5238900"/>
          </a:xfrm>
          <a:prstGeom prst="rect">
            <a:avLst/>
          </a:prstGeom>
          <a:noFill/>
          <a:ln>
            <a:noFill/>
          </a:ln>
        </p:spPr>
        <p:txBody>
          <a:bodyPr spcFirstLastPara="1" wrap="square" lIns="91425" tIns="45700" rIns="91425" bIns="45700" anchor="t" anchorCtr="0">
            <a:noAutofit/>
          </a:bodyPr>
          <a:lstStyle/>
          <a:p>
            <a:pPr marL="114300" lvl="0" indent="-38100" algn="l" rtl="0">
              <a:lnSpc>
                <a:spcPct val="90000"/>
              </a:lnSpc>
              <a:spcBef>
                <a:spcPts val="0"/>
              </a:spcBef>
              <a:spcAft>
                <a:spcPts val="0"/>
              </a:spcAft>
              <a:buClr>
                <a:schemeClr val="dk1"/>
              </a:buClr>
              <a:buSzPts val="1200"/>
              <a:buNone/>
            </a:pPr>
            <a:r>
              <a:rPr lang="en-US"/>
              <a:t>Sum the “Done” story points of work done in a Sprint timebox. Take the most recent few Sprints; historical data gets less useful over time. Yesterday’s weather is always a better metric than last year’s. What can that tell us about the future?</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545537462f_0_906:notes"/>
          <p:cNvSpPr txBox="1">
            <a:spLocks noGrp="1"/>
          </p:cNvSpPr>
          <p:nvPr>
            <p:ph type="sldNum" idx="12"/>
          </p:nvPr>
        </p:nvSpPr>
        <p:spPr>
          <a:xfrm>
            <a:off x="1" y="9031307"/>
            <a:ext cx="6856500" cy="280800"/>
          </a:xfrm>
          <a:prstGeom prst="rect">
            <a:avLst/>
          </a:prstGeom>
          <a:noFill/>
          <a:ln>
            <a:noFill/>
          </a:ln>
        </p:spPr>
        <p:txBody>
          <a:bodyPr spcFirstLastPara="1" wrap="square" lIns="91425" tIns="45700" rIns="91425" bIns="45700" anchor="b" anchorCtr="0">
            <a:noAutofit/>
          </a:bodyPr>
          <a:lstStyle/>
          <a:p>
            <a:pPr marL="0" lvl="0" indent="0" algn="ctr" rtl="0">
              <a:spcBef>
                <a:spcPts val="0"/>
              </a:spcBef>
              <a:spcAft>
                <a:spcPts val="0"/>
              </a:spcAft>
              <a:buNone/>
            </a:pPr>
            <a:fld id="{00000000-1234-1234-1234-123412341234}" type="slidenum">
              <a:rPr lang="en-US"/>
              <a:t>22</a:t>
            </a:fld>
            <a:endParaRPr/>
          </a:p>
        </p:txBody>
      </p:sp>
      <p:sp>
        <p:nvSpPr>
          <p:cNvPr id="290" name="Google Shape;290;g545537462f_0_906:notes"/>
          <p:cNvSpPr>
            <a:spLocks noGrp="1" noRot="1" noChangeAspect="1"/>
          </p:cNvSpPr>
          <p:nvPr>
            <p:ph type="sldImg" idx="2"/>
          </p:nvPr>
        </p:nvSpPr>
        <p:spPr>
          <a:xfrm>
            <a:off x="1333500" y="327025"/>
            <a:ext cx="4191000" cy="31432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1" name="Google Shape;291;g545537462f_0_906:notes"/>
          <p:cNvSpPr txBox="1">
            <a:spLocks noGrp="1"/>
          </p:cNvSpPr>
          <p:nvPr>
            <p:ph type="body" idx="1"/>
          </p:nvPr>
        </p:nvSpPr>
        <p:spPr>
          <a:xfrm>
            <a:off x="685800" y="3677035"/>
            <a:ext cx="5486400" cy="5238900"/>
          </a:xfrm>
          <a:prstGeom prst="rect">
            <a:avLst/>
          </a:prstGeom>
          <a:noFill/>
          <a:ln>
            <a:noFill/>
          </a:ln>
        </p:spPr>
        <p:txBody>
          <a:bodyPr spcFirstLastPara="1" wrap="square" lIns="91425" tIns="45700" rIns="91425" bIns="45700" anchor="t" anchorCtr="0">
            <a:noAutofit/>
          </a:bodyPr>
          <a:lstStyle/>
          <a:p>
            <a:pPr marL="114300" lvl="0" indent="-38100" algn="l" rtl="0">
              <a:lnSpc>
                <a:spcPct val="90000"/>
              </a:lnSpc>
              <a:spcBef>
                <a:spcPts val="0"/>
              </a:spcBef>
              <a:spcAft>
                <a:spcPts val="0"/>
              </a:spcAft>
              <a:buClr>
                <a:schemeClr val="dk1"/>
              </a:buClr>
              <a:buSzPts val="1200"/>
              <a:buNone/>
            </a:pPr>
            <a:r>
              <a:rPr lang="en-US" dirty="0"/>
              <a:t>Using a the highest, recent velocity, a median average (not mean average) and the minimum, recent velocity forecasts can be made within the “cone of uncertainty.” </a:t>
            </a:r>
            <a:endParaRPr dirty="0"/>
          </a:p>
          <a:p>
            <a:pPr marL="114300" lvl="0" indent="-38100" algn="l" rtl="0">
              <a:lnSpc>
                <a:spcPct val="90000"/>
              </a:lnSpc>
              <a:spcBef>
                <a:spcPts val="0"/>
              </a:spcBef>
              <a:spcAft>
                <a:spcPts val="0"/>
              </a:spcAft>
              <a:buClr>
                <a:schemeClr val="dk1"/>
              </a:buClr>
              <a:buSzPts val="1200"/>
              <a:buNone/>
            </a:pPr>
            <a:endParaRPr dirty="0"/>
          </a:p>
          <a:p>
            <a:pPr marL="114300" lvl="0" indent="-38100" algn="l" rtl="0">
              <a:lnSpc>
                <a:spcPct val="90000"/>
              </a:lnSpc>
              <a:spcBef>
                <a:spcPts val="0"/>
              </a:spcBef>
              <a:spcAft>
                <a:spcPts val="0"/>
              </a:spcAft>
              <a:buClr>
                <a:schemeClr val="dk1"/>
              </a:buClr>
              <a:buSzPts val="1200"/>
              <a:buNone/>
            </a:pPr>
            <a:r>
              <a:rPr lang="en-US" dirty="0"/>
              <a:t>This is honest. This is empirical. This is USEFUL</a:t>
            </a:r>
            <a:r>
              <a:rPr lang="en-US" dirty="0" smtClean="0"/>
              <a:t>.</a:t>
            </a:r>
          </a:p>
          <a:p>
            <a:pPr marL="114300" lvl="0" indent="-38100" algn="l" rtl="0">
              <a:lnSpc>
                <a:spcPct val="90000"/>
              </a:lnSpc>
              <a:spcBef>
                <a:spcPts val="0"/>
              </a:spcBef>
              <a:spcAft>
                <a:spcPts val="0"/>
              </a:spcAft>
              <a:buClr>
                <a:schemeClr val="dk1"/>
              </a:buClr>
              <a:buSzPts val="1200"/>
              <a:buNone/>
            </a:pPr>
            <a:endParaRPr lang="en-US" dirty="0" smtClean="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g54e9f8d371_0_15:notes"/>
          <p:cNvSpPr txBox="1">
            <a:spLocks noGrp="1"/>
          </p:cNvSpPr>
          <p:nvPr>
            <p:ph type="sldNum" idx="12"/>
          </p:nvPr>
        </p:nvSpPr>
        <p:spPr>
          <a:xfrm>
            <a:off x="1" y="9031307"/>
            <a:ext cx="6856500" cy="280800"/>
          </a:xfrm>
          <a:prstGeom prst="rect">
            <a:avLst/>
          </a:prstGeom>
          <a:noFill/>
          <a:ln>
            <a:noFill/>
          </a:ln>
        </p:spPr>
        <p:txBody>
          <a:bodyPr spcFirstLastPara="1" wrap="square" lIns="91425" tIns="45700" rIns="91425" bIns="45700" anchor="b" anchorCtr="0">
            <a:noAutofit/>
          </a:bodyPr>
          <a:lstStyle/>
          <a:p>
            <a:pPr marL="0" lvl="0" indent="0" algn="ctr" rtl="0">
              <a:spcBef>
                <a:spcPts val="0"/>
              </a:spcBef>
              <a:spcAft>
                <a:spcPts val="0"/>
              </a:spcAft>
              <a:buNone/>
            </a:pPr>
            <a:fld id="{00000000-1234-1234-1234-123412341234}" type="slidenum">
              <a:rPr lang="en-US"/>
              <a:t>23</a:t>
            </a:fld>
            <a:endParaRPr/>
          </a:p>
        </p:txBody>
      </p:sp>
      <p:sp>
        <p:nvSpPr>
          <p:cNvPr id="302" name="Google Shape;302;g54e9f8d371_0_15:notes"/>
          <p:cNvSpPr>
            <a:spLocks noGrp="1" noRot="1" noChangeAspect="1"/>
          </p:cNvSpPr>
          <p:nvPr>
            <p:ph type="sldImg" idx="2"/>
          </p:nvPr>
        </p:nvSpPr>
        <p:spPr>
          <a:xfrm>
            <a:off x="1333500" y="327025"/>
            <a:ext cx="4191000" cy="31432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3" name="Google Shape;303;g54e9f8d371_0_15:notes"/>
          <p:cNvSpPr txBox="1">
            <a:spLocks noGrp="1"/>
          </p:cNvSpPr>
          <p:nvPr>
            <p:ph type="body" idx="1"/>
          </p:nvPr>
        </p:nvSpPr>
        <p:spPr>
          <a:xfrm>
            <a:off x="685800" y="3677035"/>
            <a:ext cx="5486400" cy="5238900"/>
          </a:xfrm>
          <a:prstGeom prst="rect">
            <a:avLst/>
          </a:prstGeom>
          <a:noFill/>
          <a:ln>
            <a:noFill/>
          </a:ln>
        </p:spPr>
        <p:txBody>
          <a:bodyPr spcFirstLastPara="1" wrap="square" lIns="91425" tIns="45700" rIns="91425" bIns="45700" anchor="t" anchorCtr="0">
            <a:noAutofit/>
          </a:bodyPr>
          <a:lstStyle/>
          <a:p>
            <a:pPr marL="114300" lvl="0" indent="-38100" algn="l" rtl="0">
              <a:lnSpc>
                <a:spcPct val="90000"/>
              </a:lnSpc>
              <a:spcBef>
                <a:spcPts val="0"/>
              </a:spcBef>
              <a:spcAft>
                <a:spcPts val="0"/>
              </a:spcAft>
              <a:buClr>
                <a:schemeClr val="dk1"/>
              </a:buClr>
              <a:buSzPts val="1200"/>
              <a:buNone/>
            </a:pPr>
            <a:r>
              <a:rPr lang="en-US" dirty="0"/>
              <a:t>Using a the highest, recent velocity, a median average (not mean average) and the minimum, recent velocity forecasts can be made within the “cone of uncertainty.” </a:t>
            </a:r>
            <a:endParaRPr dirty="0"/>
          </a:p>
          <a:p>
            <a:pPr marL="114300" lvl="0" indent="-38100" algn="l" rtl="0">
              <a:lnSpc>
                <a:spcPct val="90000"/>
              </a:lnSpc>
              <a:spcBef>
                <a:spcPts val="0"/>
              </a:spcBef>
              <a:spcAft>
                <a:spcPts val="0"/>
              </a:spcAft>
              <a:buClr>
                <a:schemeClr val="dk1"/>
              </a:buClr>
              <a:buSzPts val="1200"/>
              <a:buNone/>
            </a:pPr>
            <a:endParaRPr dirty="0"/>
          </a:p>
          <a:p>
            <a:pPr marL="114300" lvl="0" indent="-38100" algn="l" rtl="0">
              <a:lnSpc>
                <a:spcPct val="90000"/>
              </a:lnSpc>
              <a:spcBef>
                <a:spcPts val="0"/>
              </a:spcBef>
              <a:spcAft>
                <a:spcPts val="0"/>
              </a:spcAft>
              <a:buClr>
                <a:schemeClr val="dk1"/>
              </a:buClr>
              <a:buSzPts val="1200"/>
              <a:buNone/>
            </a:pPr>
            <a:r>
              <a:rPr lang="en-US" dirty="0"/>
              <a:t>This is honest. This is empirical. This is </a:t>
            </a:r>
            <a:r>
              <a:rPr lang="en-US" dirty="0" smtClean="0"/>
              <a:t>USEFULL</a:t>
            </a:r>
          </a:p>
          <a:p>
            <a:pPr marL="114300" lvl="0" indent="-38100" algn="l" rtl="0">
              <a:lnSpc>
                <a:spcPct val="90000"/>
              </a:lnSpc>
              <a:spcBef>
                <a:spcPts val="0"/>
              </a:spcBef>
              <a:spcAft>
                <a:spcPts val="0"/>
              </a:spcAft>
              <a:buClr>
                <a:schemeClr val="dk1"/>
              </a:buClr>
              <a:buSzPts val="1200"/>
              <a:buNone/>
            </a:pPr>
            <a:endParaRPr lang="en-US" dirty="0" smtClean="0"/>
          </a:p>
          <a:p>
            <a:pPr marL="114300" marR="0" lvl="0" indent="-38100" algn="l" defTabSz="914400" rtl="0" eaLnBrk="1" fontAlgn="auto" latinLnBrk="0" hangingPunct="1">
              <a:lnSpc>
                <a:spcPct val="90000"/>
              </a:lnSpc>
              <a:spcBef>
                <a:spcPts val="0"/>
              </a:spcBef>
              <a:spcAft>
                <a:spcPts val="0"/>
              </a:spcAft>
              <a:buClr>
                <a:schemeClr val="dk1"/>
              </a:buClr>
              <a:buSzPts val="1200"/>
              <a:buFont typeface="Arial"/>
              <a:buNone/>
              <a:tabLst/>
              <a:defRPr/>
            </a:pPr>
            <a:r>
              <a:rPr lang="en-US" dirty="0" smtClean="0"/>
              <a:t>Takeaway:</a:t>
            </a:r>
            <a:r>
              <a:rPr lang="en-US" baseline="0" dirty="0" smtClean="0"/>
              <a:t> honest, statistical models (even </a:t>
            </a:r>
            <a:r>
              <a:rPr lang="en-US" baseline="0" smtClean="0"/>
              <a:t>very simply ones) </a:t>
            </a:r>
            <a:r>
              <a:rPr lang="en-US" baseline="0" dirty="0" smtClean="0"/>
              <a:t>offer useful hints that inform </a:t>
            </a:r>
            <a:r>
              <a:rPr lang="en-US" baseline="0" smtClean="0"/>
              <a:t>our forecast</a:t>
            </a:r>
            <a:endParaRPr lang="en-US" dirty="0" smtClean="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g545537462f_0_995:notes"/>
          <p:cNvSpPr>
            <a:spLocks noGrp="1" noRot="1" noChangeAspect="1"/>
          </p:cNvSpPr>
          <p:nvPr>
            <p:ph type="sldImg" idx="2"/>
          </p:nvPr>
        </p:nvSpPr>
        <p:spPr>
          <a:xfrm>
            <a:off x="1333500" y="327025"/>
            <a:ext cx="4191000" cy="31432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9" name="Google Shape;309;g545537462f_0_995:notes"/>
          <p:cNvSpPr txBox="1">
            <a:spLocks noGrp="1"/>
          </p:cNvSpPr>
          <p:nvPr>
            <p:ph type="body" idx="1"/>
          </p:nvPr>
        </p:nvSpPr>
        <p:spPr>
          <a:xfrm>
            <a:off x="685800" y="3677035"/>
            <a:ext cx="5486400" cy="52389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None/>
            </a:pPr>
            <a:endParaRPr/>
          </a:p>
        </p:txBody>
      </p:sp>
      <p:sp>
        <p:nvSpPr>
          <p:cNvPr id="310" name="Google Shape;310;g545537462f_0_995:notes"/>
          <p:cNvSpPr txBox="1">
            <a:spLocks noGrp="1"/>
          </p:cNvSpPr>
          <p:nvPr>
            <p:ph type="sldNum" idx="12"/>
          </p:nvPr>
        </p:nvSpPr>
        <p:spPr>
          <a:xfrm>
            <a:off x="1" y="9031307"/>
            <a:ext cx="6856500" cy="280800"/>
          </a:xfrm>
          <a:prstGeom prst="rect">
            <a:avLst/>
          </a:prstGeom>
          <a:noFill/>
          <a:ln>
            <a:noFill/>
          </a:ln>
        </p:spPr>
        <p:txBody>
          <a:bodyPr spcFirstLastPara="1" wrap="square" lIns="91425" tIns="45700" rIns="91425" bIns="45700" anchor="b" anchorCtr="0">
            <a:noAutofit/>
          </a:bodyPr>
          <a:lstStyle/>
          <a:p>
            <a:pPr marL="0" lvl="0" indent="0" algn="ctr" rtl="0">
              <a:spcBef>
                <a:spcPts val="0"/>
              </a:spcBef>
              <a:spcAft>
                <a:spcPts val="0"/>
              </a:spcAft>
              <a:buNone/>
            </a:pPr>
            <a:fld id="{00000000-1234-1234-1234-123412341234}" type="slidenum">
              <a:rPr lang="en-US"/>
              <a:t>24</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g58b7aaa998_0_44:notes"/>
          <p:cNvSpPr>
            <a:spLocks noGrp="1" noRot="1" noChangeAspect="1"/>
          </p:cNvSpPr>
          <p:nvPr>
            <p:ph type="sldImg" idx="2"/>
          </p:nvPr>
        </p:nvSpPr>
        <p:spPr>
          <a:xfrm>
            <a:off x="1333500" y="327025"/>
            <a:ext cx="4191000" cy="31432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6" name="Google Shape;316;g58b7aaa998_0_44:notes"/>
          <p:cNvSpPr txBox="1">
            <a:spLocks noGrp="1"/>
          </p:cNvSpPr>
          <p:nvPr>
            <p:ph type="body" idx="1"/>
          </p:nvPr>
        </p:nvSpPr>
        <p:spPr>
          <a:xfrm>
            <a:off x="685800" y="3677035"/>
            <a:ext cx="5486400" cy="52389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None/>
            </a:pPr>
            <a:r>
              <a:rPr lang="en-US" dirty="0" smtClean="0"/>
              <a:t>You may be pressed to give predictions or promises for a number of important, business reasons such as:</a:t>
            </a:r>
          </a:p>
          <a:p>
            <a:pPr marL="457200" lvl="0" indent="-304800" algn="l" rtl="0">
              <a:spcBef>
                <a:spcPts val="0"/>
              </a:spcBef>
              <a:spcAft>
                <a:spcPts val="0"/>
              </a:spcAft>
              <a:buSzPts val="1200"/>
              <a:buChar char="•"/>
            </a:pPr>
            <a:r>
              <a:rPr lang="en-US" dirty="0" smtClean="0"/>
              <a:t>Executive </a:t>
            </a:r>
            <a:r>
              <a:rPr lang="en-US" dirty="0"/>
              <a:t>strategies</a:t>
            </a:r>
            <a:endParaRPr dirty="0"/>
          </a:p>
          <a:p>
            <a:pPr marL="457200" lvl="0" indent="-304800" algn="l" rtl="0">
              <a:lnSpc>
                <a:spcPct val="90000"/>
              </a:lnSpc>
              <a:spcBef>
                <a:spcPts val="0"/>
              </a:spcBef>
              <a:spcAft>
                <a:spcPts val="0"/>
              </a:spcAft>
              <a:buSzPts val="1200"/>
              <a:buChar char="•"/>
            </a:pPr>
            <a:r>
              <a:rPr lang="en-US" dirty="0" smtClean="0"/>
              <a:t>Sales Goals</a:t>
            </a:r>
            <a:endParaRPr dirty="0"/>
          </a:p>
          <a:p>
            <a:pPr marL="457200" lvl="0" indent="-304800" algn="l" rtl="0">
              <a:lnSpc>
                <a:spcPct val="90000"/>
              </a:lnSpc>
              <a:spcBef>
                <a:spcPts val="0"/>
              </a:spcBef>
              <a:spcAft>
                <a:spcPts val="0"/>
              </a:spcAft>
              <a:buSzPts val="1200"/>
              <a:buChar char="•"/>
            </a:pPr>
            <a:r>
              <a:rPr lang="en-US" dirty="0"/>
              <a:t>Account </a:t>
            </a:r>
            <a:r>
              <a:rPr lang="en-US" dirty="0" smtClean="0"/>
              <a:t>Management Concerns</a:t>
            </a:r>
            <a:endParaRPr dirty="0"/>
          </a:p>
          <a:p>
            <a:pPr marL="457200" lvl="0" indent="-304800" algn="l" rtl="0">
              <a:lnSpc>
                <a:spcPct val="90000"/>
              </a:lnSpc>
              <a:spcBef>
                <a:spcPts val="0"/>
              </a:spcBef>
              <a:spcAft>
                <a:spcPts val="0"/>
              </a:spcAft>
              <a:buSzPts val="1200"/>
              <a:buChar char="•"/>
            </a:pPr>
            <a:r>
              <a:rPr lang="en-US" dirty="0"/>
              <a:t>Contracting &amp; </a:t>
            </a:r>
            <a:r>
              <a:rPr lang="en-US" dirty="0" smtClean="0"/>
              <a:t>Legal Requirements</a:t>
            </a:r>
            <a:endParaRPr dirty="0"/>
          </a:p>
          <a:p>
            <a:pPr marL="457200" lvl="0" indent="-304800" algn="l" rtl="0">
              <a:lnSpc>
                <a:spcPct val="90000"/>
              </a:lnSpc>
              <a:spcBef>
                <a:spcPts val="0"/>
              </a:spcBef>
              <a:spcAft>
                <a:spcPts val="0"/>
              </a:spcAft>
              <a:buSzPts val="1200"/>
              <a:buChar char="•"/>
            </a:pPr>
            <a:r>
              <a:rPr lang="en-US" dirty="0"/>
              <a:t>Project </a:t>
            </a:r>
            <a:r>
              <a:rPr lang="en-US" dirty="0" smtClean="0"/>
              <a:t>Management Plans</a:t>
            </a:r>
            <a:endParaRPr dirty="0"/>
          </a:p>
          <a:p>
            <a:pPr marL="457200" lvl="0" indent="0" algn="l" rtl="0">
              <a:lnSpc>
                <a:spcPct val="90000"/>
              </a:lnSpc>
              <a:spcBef>
                <a:spcPts val="0"/>
              </a:spcBef>
              <a:spcAft>
                <a:spcPts val="0"/>
              </a:spcAft>
              <a:buNone/>
            </a:pPr>
            <a:endParaRPr dirty="0"/>
          </a:p>
        </p:txBody>
      </p:sp>
      <p:sp>
        <p:nvSpPr>
          <p:cNvPr id="317" name="Google Shape;317;g58b7aaa998_0_44:notes"/>
          <p:cNvSpPr txBox="1">
            <a:spLocks noGrp="1"/>
          </p:cNvSpPr>
          <p:nvPr>
            <p:ph type="sldNum" idx="12"/>
          </p:nvPr>
        </p:nvSpPr>
        <p:spPr>
          <a:xfrm>
            <a:off x="1" y="9031307"/>
            <a:ext cx="6856500" cy="280800"/>
          </a:xfrm>
          <a:prstGeom prst="rect">
            <a:avLst/>
          </a:prstGeom>
          <a:noFill/>
          <a:ln>
            <a:noFill/>
          </a:ln>
        </p:spPr>
        <p:txBody>
          <a:bodyPr spcFirstLastPara="1" wrap="square" lIns="91425" tIns="45700" rIns="91425" bIns="45700" anchor="b" anchorCtr="0">
            <a:noAutofit/>
          </a:bodyPr>
          <a:lstStyle/>
          <a:p>
            <a:pPr marL="0" lvl="0" indent="0" algn="ctr" rtl="0">
              <a:spcBef>
                <a:spcPts val="0"/>
              </a:spcBef>
              <a:spcAft>
                <a:spcPts val="0"/>
              </a:spcAft>
              <a:buNone/>
            </a:pPr>
            <a:fld id="{00000000-1234-1234-1234-123412341234}" type="slidenum">
              <a:rPr lang="en-US"/>
              <a:t>25</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58b7aaa998_0_52:notes"/>
          <p:cNvSpPr>
            <a:spLocks noGrp="1" noRot="1" noChangeAspect="1"/>
          </p:cNvSpPr>
          <p:nvPr>
            <p:ph type="sldImg" idx="2"/>
          </p:nvPr>
        </p:nvSpPr>
        <p:spPr>
          <a:xfrm>
            <a:off x="1333500" y="327025"/>
            <a:ext cx="4191000" cy="31432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3" name="Google Shape;323;g58b7aaa998_0_52:notes"/>
          <p:cNvSpPr txBox="1">
            <a:spLocks noGrp="1"/>
          </p:cNvSpPr>
          <p:nvPr>
            <p:ph type="body" idx="1"/>
          </p:nvPr>
        </p:nvSpPr>
        <p:spPr>
          <a:xfrm>
            <a:off x="685800" y="3677035"/>
            <a:ext cx="5486400" cy="52389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None/>
            </a:pPr>
            <a:r>
              <a:rPr lang="en-US" dirty="0"/>
              <a:t>Lean Concept of Flow</a:t>
            </a:r>
            <a:endParaRPr dirty="0"/>
          </a:p>
          <a:p>
            <a:pPr marL="0" lvl="0" indent="0" algn="l" rtl="0">
              <a:lnSpc>
                <a:spcPct val="90000"/>
              </a:lnSpc>
              <a:spcBef>
                <a:spcPts val="0"/>
              </a:spcBef>
              <a:spcAft>
                <a:spcPts val="0"/>
              </a:spcAft>
              <a:buNone/>
            </a:pPr>
            <a:endParaRPr dirty="0"/>
          </a:p>
          <a:p>
            <a:pPr marL="0" lvl="0" indent="0" algn="l" rtl="0">
              <a:lnSpc>
                <a:spcPct val="90000"/>
              </a:lnSpc>
              <a:spcBef>
                <a:spcPts val="0"/>
              </a:spcBef>
              <a:spcAft>
                <a:spcPts val="0"/>
              </a:spcAft>
              <a:buNone/>
            </a:pPr>
            <a:r>
              <a:rPr lang="en-US" dirty="0" err="1"/>
              <a:t>Heijunka</a:t>
            </a:r>
            <a:r>
              <a:rPr lang="en-US" dirty="0"/>
              <a:t> - smoothing and </a:t>
            </a:r>
            <a:r>
              <a:rPr lang="en-US" dirty="0" smtClean="0"/>
              <a:t>leveling</a:t>
            </a:r>
          </a:p>
          <a:p>
            <a:pPr marL="0" lvl="0" indent="0" algn="l" rtl="0">
              <a:lnSpc>
                <a:spcPct val="90000"/>
              </a:lnSpc>
              <a:spcBef>
                <a:spcPts val="0"/>
              </a:spcBef>
              <a:spcAft>
                <a:spcPts val="0"/>
              </a:spcAft>
              <a:buNone/>
            </a:pPr>
            <a:endParaRPr lang="en-US" dirty="0" smtClean="0"/>
          </a:p>
          <a:p>
            <a:pPr marL="0" lvl="0" indent="0" algn="l" rtl="0">
              <a:lnSpc>
                <a:spcPct val="90000"/>
              </a:lnSpc>
              <a:spcBef>
                <a:spcPts val="0"/>
              </a:spcBef>
              <a:spcAft>
                <a:spcPts val="0"/>
              </a:spcAft>
              <a:buNone/>
            </a:pPr>
            <a:r>
              <a:rPr lang="en-US" dirty="0" smtClean="0"/>
              <a:t>Thought experiment: if all the work was roughly the same</a:t>
            </a:r>
            <a:r>
              <a:rPr lang="en-US" baseline="0" dirty="0" smtClean="0"/>
              <a:t> size, would we still </a:t>
            </a:r>
            <a:r>
              <a:rPr lang="en-US" i="1" baseline="0" dirty="0" smtClean="0"/>
              <a:t>need</a:t>
            </a:r>
            <a:r>
              <a:rPr lang="en-US" i="0" baseline="0" dirty="0" smtClean="0"/>
              <a:t> to estimate it?</a:t>
            </a:r>
            <a:endParaRPr dirty="0"/>
          </a:p>
        </p:txBody>
      </p:sp>
      <p:sp>
        <p:nvSpPr>
          <p:cNvPr id="324" name="Google Shape;324;g58b7aaa998_0_52:notes"/>
          <p:cNvSpPr txBox="1">
            <a:spLocks noGrp="1"/>
          </p:cNvSpPr>
          <p:nvPr>
            <p:ph type="sldNum" idx="12"/>
          </p:nvPr>
        </p:nvSpPr>
        <p:spPr>
          <a:xfrm>
            <a:off x="1" y="9031307"/>
            <a:ext cx="6856500" cy="280800"/>
          </a:xfrm>
          <a:prstGeom prst="rect">
            <a:avLst/>
          </a:prstGeom>
          <a:noFill/>
          <a:ln>
            <a:noFill/>
          </a:ln>
        </p:spPr>
        <p:txBody>
          <a:bodyPr spcFirstLastPara="1" wrap="square" lIns="91425" tIns="45700" rIns="91425" bIns="45700" anchor="b" anchorCtr="0">
            <a:noAutofit/>
          </a:bodyPr>
          <a:lstStyle/>
          <a:p>
            <a:pPr marL="0" lvl="0" indent="0" algn="ctr" rtl="0">
              <a:spcBef>
                <a:spcPts val="0"/>
              </a:spcBef>
              <a:spcAft>
                <a:spcPts val="0"/>
              </a:spcAft>
              <a:buNone/>
            </a:pPr>
            <a:fld id="{00000000-1234-1234-1234-123412341234}" type="slidenum">
              <a:rPr lang="en-US"/>
              <a:t>26</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58b7aaa998_0_60:notes"/>
          <p:cNvSpPr>
            <a:spLocks noGrp="1" noRot="1" noChangeAspect="1"/>
          </p:cNvSpPr>
          <p:nvPr>
            <p:ph type="sldImg" idx="2"/>
          </p:nvPr>
        </p:nvSpPr>
        <p:spPr>
          <a:xfrm>
            <a:off x="1333500" y="327025"/>
            <a:ext cx="4191000" cy="31432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0" name="Google Shape;330;g58b7aaa998_0_60:notes"/>
          <p:cNvSpPr txBox="1">
            <a:spLocks noGrp="1"/>
          </p:cNvSpPr>
          <p:nvPr>
            <p:ph type="body" idx="1"/>
          </p:nvPr>
        </p:nvSpPr>
        <p:spPr>
          <a:xfrm>
            <a:off x="685800" y="3677035"/>
            <a:ext cx="5486400" cy="52389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None/>
            </a:pPr>
            <a:endParaRPr/>
          </a:p>
        </p:txBody>
      </p:sp>
      <p:sp>
        <p:nvSpPr>
          <p:cNvPr id="331" name="Google Shape;331;g58b7aaa998_0_60:notes"/>
          <p:cNvSpPr txBox="1">
            <a:spLocks noGrp="1"/>
          </p:cNvSpPr>
          <p:nvPr>
            <p:ph type="sldNum" idx="12"/>
          </p:nvPr>
        </p:nvSpPr>
        <p:spPr>
          <a:xfrm>
            <a:off x="1" y="9031307"/>
            <a:ext cx="6856500" cy="280800"/>
          </a:xfrm>
          <a:prstGeom prst="rect">
            <a:avLst/>
          </a:prstGeom>
          <a:noFill/>
          <a:ln>
            <a:noFill/>
          </a:ln>
        </p:spPr>
        <p:txBody>
          <a:bodyPr spcFirstLastPara="1" wrap="square" lIns="91425" tIns="45700" rIns="91425" bIns="45700" anchor="b" anchorCtr="0">
            <a:noAutofit/>
          </a:bodyPr>
          <a:lstStyle/>
          <a:p>
            <a:pPr marL="0" lvl="0" indent="0" algn="ctr" rtl="0">
              <a:spcBef>
                <a:spcPts val="0"/>
              </a:spcBef>
              <a:spcAft>
                <a:spcPts val="0"/>
              </a:spcAft>
              <a:buNone/>
            </a:pPr>
            <a:fld id="{00000000-1234-1234-1234-123412341234}" type="slidenum">
              <a:rPr lang="en-US"/>
              <a:t>27</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g58b7aaa998_0_67:notes"/>
          <p:cNvSpPr>
            <a:spLocks noGrp="1" noRot="1" noChangeAspect="1"/>
          </p:cNvSpPr>
          <p:nvPr>
            <p:ph type="sldImg" idx="2"/>
          </p:nvPr>
        </p:nvSpPr>
        <p:spPr>
          <a:xfrm>
            <a:off x="1333500" y="327025"/>
            <a:ext cx="4191000" cy="31432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7" name="Google Shape;337;g58b7aaa998_0_67:notes"/>
          <p:cNvSpPr txBox="1">
            <a:spLocks noGrp="1"/>
          </p:cNvSpPr>
          <p:nvPr>
            <p:ph type="body" idx="1"/>
          </p:nvPr>
        </p:nvSpPr>
        <p:spPr>
          <a:xfrm>
            <a:off x="685800" y="3677035"/>
            <a:ext cx="5486400" cy="52389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None/>
            </a:pPr>
            <a:r>
              <a:rPr lang="en-US" dirty="0"/>
              <a:t>Work on the system, not the estimation</a:t>
            </a:r>
            <a:endParaRPr dirty="0"/>
          </a:p>
          <a:p>
            <a:pPr marL="0" lvl="0" indent="0" algn="l" rtl="0">
              <a:lnSpc>
                <a:spcPct val="90000"/>
              </a:lnSpc>
              <a:spcBef>
                <a:spcPts val="0"/>
              </a:spcBef>
              <a:spcAft>
                <a:spcPts val="0"/>
              </a:spcAft>
              <a:buNone/>
            </a:pPr>
            <a:endParaRPr dirty="0"/>
          </a:p>
          <a:p>
            <a:pPr marL="0" lvl="0" indent="0" algn="l" rtl="0">
              <a:spcBef>
                <a:spcPts val="0"/>
              </a:spcBef>
              <a:spcAft>
                <a:spcPts val="0"/>
              </a:spcAft>
              <a:buNone/>
            </a:pPr>
            <a:r>
              <a:rPr lang="en-US" dirty="0"/>
              <a:t>Identify and reduce waste in all its forms</a:t>
            </a:r>
            <a:endParaRPr dirty="0"/>
          </a:p>
          <a:p>
            <a:pPr marL="0" lvl="0" indent="0" algn="l" rtl="0">
              <a:lnSpc>
                <a:spcPct val="90000"/>
              </a:lnSpc>
              <a:spcBef>
                <a:spcPts val="0"/>
              </a:spcBef>
              <a:spcAft>
                <a:spcPts val="0"/>
              </a:spcAft>
              <a:buNone/>
            </a:pPr>
            <a:endParaRPr dirty="0"/>
          </a:p>
          <a:p>
            <a:pPr marL="0" lvl="0" indent="0" algn="l" rtl="0">
              <a:lnSpc>
                <a:spcPct val="90000"/>
              </a:lnSpc>
              <a:spcBef>
                <a:spcPts val="0"/>
              </a:spcBef>
              <a:spcAft>
                <a:spcPts val="0"/>
              </a:spcAft>
              <a:buNone/>
            </a:pPr>
            <a:r>
              <a:rPr lang="en-US" dirty="0"/>
              <a:t>Break down work into the smallest, most uniform bits you </a:t>
            </a:r>
            <a:r>
              <a:rPr lang="en-US" dirty="0" smtClean="0"/>
              <a:t>can</a:t>
            </a:r>
            <a:endParaRPr dirty="0"/>
          </a:p>
          <a:p>
            <a:pPr marL="0" lvl="0" indent="0" algn="l" rtl="0">
              <a:lnSpc>
                <a:spcPct val="90000"/>
              </a:lnSpc>
              <a:spcBef>
                <a:spcPts val="0"/>
              </a:spcBef>
              <a:spcAft>
                <a:spcPts val="0"/>
              </a:spcAft>
              <a:buNone/>
            </a:pPr>
            <a:endParaRPr dirty="0"/>
          </a:p>
        </p:txBody>
      </p:sp>
      <p:sp>
        <p:nvSpPr>
          <p:cNvPr id="338" name="Google Shape;338;g58b7aaa998_0_67:notes"/>
          <p:cNvSpPr txBox="1">
            <a:spLocks noGrp="1"/>
          </p:cNvSpPr>
          <p:nvPr>
            <p:ph type="sldNum" idx="12"/>
          </p:nvPr>
        </p:nvSpPr>
        <p:spPr>
          <a:xfrm>
            <a:off x="1" y="9031307"/>
            <a:ext cx="6856500" cy="280800"/>
          </a:xfrm>
          <a:prstGeom prst="rect">
            <a:avLst/>
          </a:prstGeom>
          <a:noFill/>
          <a:ln>
            <a:noFill/>
          </a:ln>
        </p:spPr>
        <p:txBody>
          <a:bodyPr spcFirstLastPara="1" wrap="square" lIns="91425" tIns="45700" rIns="91425" bIns="45700" anchor="b" anchorCtr="0">
            <a:noAutofit/>
          </a:bodyPr>
          <a:lstStyle/>
          <a:p>
            <a:pPr marL="0" lvl="0" indent="0" algn="ctr" rtl="0">
              <a:spcBef>
                <a:spcPts val="0"/>
              </a:spcBef>
              <a:spcAft>
                <a:spcPts val="0"/>
              </a:spcAft>
              <a:buNone/>
            </a:pPr>
            <a:fld id="{00000000-1234-1234-1234-123412341234}" type="slidenum">
              <a:rPr lang="en-US"/>
              <a:t>28</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58b7aaa998_0_37:notes"/>
          <p:cNvSpPr>
            <a:spLocks noGrp="1" noRot="1" noChangeAspect="1"/>
          </p:cNvSpPr>
          <p:nvPr>
            <p:ph type="sldImg" idx="2"/>
          </p:nvPr>
        </p:nvSpPr>
        <p:spPr>
          <a:xfrm>
            <a:off x="1333500" y="327025"/>
            <a:ext cx="4191000" cy="31432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6" name="Google Shape;346;g58b7aaa998_0_37:notes"/>
          <p:cNvSpPr txBox="1">
            <a:spLocks noGrp="1"/>
          </p:cNvSpPr>
          <p:nvPr>
            <p:ph type="body" idx="1"/>
          </p:nvPr>
        </p:nvSpPr>
        <p:spPr>
          <a:xfrm>
            <a:off x="685800" y="3677035"/>
            <a:ext cx="5486400" cy="5238900"/>
          </a:xfrm>
          <a:prstGeom prst="rect">
            <a:avLst/>
          </a:prstGeom>
          <a:noFill/>
          <a:ln>
            <a:noFill/>
          </a:ln>
        </p:spPr>
        <p:txBody>
          <a:bodyPr spcFirstLastPara="1" wrap="square" lIns="91425" tIns="45700" rIns="91425" bIns="45700" anchor="t" anchorCtr="0">
            <a:noAutofit/>
          </a:bodyPr>
          <a:lstStyle/>
          <a:p>
            <a:pPr marL="114300" lvl="0" indent="-38100" algn="l" rtl="0">
              <a:lnSpc>
                <a:spcPct val="90000"/>
              </a:lnSpc>
              <a:spcBef>
                <a:spcPts val="0"/>
              </a:spcBef>
              <a:spcAft>
                <a:spcPts val="0"/>
              </a:spcAft>
              <a:buClr>
                <a:schemeClr val="dk1"/>
              </a:buClr>
              <a:buSzPts val="1200"/>
              <a:buNone/>
            </a:pPr>
            <a:r>
              <a:rPr lang="en-US" dirty="0"/>
              <a:t>Good Reasons:</a:t>
            </a:r>
            <a:endParaRPr dirty="0"/>
          </a:p>
          <a:p>
            <a:pPr marL="114300" lvl="0" indent="-38100" algn="l" rtl="0">
              <a:lnSpc>
                <a:spcPct val="90000"/>
              </a:lnSpc>
              <a:spcBef>
                <a:spcPts val="0"/>
              </a:spcBef>
              <a:spcAft>
                <a:spcPts val="0"/>
              </a:spcAft>
              <a:buClr>
                <a:schemeClr val="dk1"/>
              </a:buClr>
              <a:buSzPts val="1200"/>
              <a:buNone/>
            </a:pPr>
            <a:endParaRPr dirty="0"/>
          </a:p>
          <a:p>
            <a:pPr marL="457200" lvl="0" indent="-304800" algn="l" rtl="0">
              <a:lnSpc>
                <a:spcPct val="90000"/>
              </a:lnSpc>
              <a:spcBef>
                <a:spcPts val="0"/>
              </a:spcBef>
              <a:spcAft>
                <a:spcPts val="0"/>
              </a:spcAft>
              <a:buSzPts val="1200"/>
              <a:buChar char="•"/>
            </a:pPr>
            <a:r>
              <a:rPr lang="en-US" dirty="0"/>
              <a:t>You’ll understand the work more fully</a:t>
            </a:r>
            <a:endParaRPr dirty="0"/>
          </a:p>
          <a:p>
            <a:pPr marL="457200" lvl="0" indent="-304800" algn="l" rtl="0">
              <a:lnSpc>
                <a:spcPct val="90000"/>
              </a:lnSpc>
              <a:spcBef>
                <a:spcPts val="0"/>
              </a:spcBef>
              <a:spcAft>
                <a:spcPts val="0"/>
              </a:spcAft>
              <a:buSzPts val="1200"/>
              <a:buChar char="•"/>
            </a:pPr>
            <a:r>
              <a:rPr lang="en-US" dirty="0"/>
              <a:t>You’ll develop a vocabulary for talking about the challenges in the work</a:t>
            </a:r>
            <a:endParaRPr dirty="0"/>
          </a:p>
          <a:p>
            <a:pPr marL="457200" lvl="0" indent="-304800" algn="l" rtl="0">
              <a:lnSpc>
                <a:spcPct val="90000"/>
              </a:lnSpc>
              <a:spcBef>
                <a:spcPts val="0"/>
              </a:spcBef>
              <a:spcAft>
                <a:spcPts val="0"/>
              </a:spcAft>
              <a:buSzPts val="1200"/>
              <a:buChar char="•"/>
            </a:pPr>
            <a:r>
              <a:rPr lang="en-US" dirty="0"/>
              <a:t>You’ll forecast with increasing accuracy based on actual data that encompasses the </a:t>
            </a:r>
            <a:r>
              <a:rPr lang="en-US" i="1" dirty="0"/>
              <a:t>whole</a:t>
            </a:r>
            <a:r>
              <a:rPr lang="en-US" dirty="0"/>
              <a:t> amount of work</a:t>
            </a:r>
            <a:endParaRPr dirty="0"/>
          </a:p>
          <a:p>
            <a:pPr marL="457200" lvl="0" indent="-304800" algn="l" rtl="0">
              <a:lnSpc>
                <a:spcPct val="90000"/>
              </a:lnSpc>
              <a:spcBef>
                <a:spcPts val="0"/>
              </a:spcBef>
              <a:spcAft>
                <a:spcPts val="0"/>
              </a:spcAft>
              <a:buSzPts val="1200"/>
              <a:buChar char="•"/>
            </a:pPr>
            <a:r>
              <a:rPr lang="en-US" dirty="0"/>
              <a:t>You’ll work as a team to take in, refine, complete, and deliver work with agility</a:t>
            </a:r>
            <a:r>
              <a:rPr lang="en-US" dirty="0" smtClean="0"/>
              <a:t>.</a:t>
            </a:r>
          </a:p>
          <a:p>
            <a:pPr marL="457200" lvl="0" indent="-304800" algn="l" rtl="0">
              <a:lnSpc>
                <a:spcPct val="90000"/>
              </a:lnSpc>
              <a:spcBef>
                <a:spcPts val="0"/>
              </a:spcBef>
              <a:spcAft>
                <a:spcPts val="0"/>
              </a:spcAft>
              <a:buSzPts val="1200"/>
              <a:buChar char="•"/>
            </a:pPr>
            <a:endParaRPr lang="en-US" dirty="0" smtClean="0"/>
          </a:p>
          <a:p>
            <a:pPr marL="152400" marR="0" lvl="0" indent="0" algn="l" defTabSz="914400" rtl="0" eaLnBrk="1" fontAlgn="auto" latinLnBrk="0" hangingPunct="1">
              <a:lnSpc>
                <a:spcPct val="90000"/>
              </a:lnSpc>
              <a:spcBef>
                <a:spcPts val="0"/>
              </a:spcBef>
              <a:spcAft>
                <a:spcPts val="0"/>
              </a:spcAft>
              <a:buClr>
                <a:schemeClr val="dk1"/>
              </a:buClr>
              <a:buSzPts val="1200"/>
              <a:buFont typeface="Arial"/>
              <a:buNone/>
              <a:tabLst/>
              <a:defRPr/>
            </a:pPr>
            <a:r>
              <a:rPr lang="en-US" b="1" smtClean="0"/>
              <a:t>Statistical predictability of the </a:t>
            </a:r>
            <a:r>
              <a:rPr lang="en-US" b="1" i="1" smtClean="0"/>
              <a:t>system’s output</a:t>
            </a:r>
            <a:r>
              <a:rPr lang="en-US" b="1" i="0" smtClean="0"/>
              <a:t> is</a:t>
            </a:r>
            <a:r>
              <a:rPr lang="en-US" b="1" i="0" baseline="0" smtClean="0"/>
              <a:t> a more desirable heuristic than a precise estimate.</a:t>
            </a:r>
            <a:endParaRPr lang="en-US" b="1" smtClean="0"/>
          </a:p>
        </p:txBody>
      </p:sp>
      <p:sp>
        <p:nvSpPr>
          <p:cNvPr id="347" name="Google Shape;347;g58b7aaa998_0_37:notes"/>
          <p:cNvSpPr txBox="1">
            <a:spLocks noGrp="1"/>
          </p:cNvSpPr>
          <p:nvPr>
            <p:ph type="sldNum" idx="12"/>
          </p:nvPr>
        </p:nvSpPr>
        <p:spPr>
          <a:xfrm>
            <a:off x="1" y="9031307"/>
            <a:ext cx="6856500" cy="280800"/>
          </a:xfrm>
          <a:prstGeom prst="rect">
            <a:avLst/>
          </a:prstGeom>
          <a:noFill/>
          <a:ln>
            <a:noFill/>
          </a:ln>
        </p:spPr>
        <p:txBody>
          <a:bodyPr spcFirstLastPara="1" wrap="square" lIns="91425" tIns="45700" rIns="91425" bIns="45700" anchor="b" anchorCtr="0">
            <a:noAutofit/>
          </a:bodyPr>
          <a:lstStyle/>
          <a:p>
            <a:pPr marL="0" lvl="0" indent="0" algn="ctr" rtl="0">
              <a:spcBef>
                <a:spcPts val="0"/>
              </a:spcBef>
              <a:spcAft>
                <a:spcPts val="0"/>
              </a:spcAft>
              <a:buNone/>
            </a:pPr>
            <a:fld id="{00000000-1234-1234-1234-123412341234}" type="slidenum">
              <a:rPr lang="en-US"/>
              <a:t>29</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g512901a347_0_3:notes"/>
          <p:cNvSpPr>
            <a:spLocks noGrp="1" noRot="1" noChangeAspect="1"/>
          </p:cNvSpPr>
          <p:nvPr>
            <p:ph type="sldImg" idx="2"/>
          </p:nvPr>
        </p:nvSpPr>
        <p:spPr>
          <a:xfrm>
            <a:off x="1333500" y="327025"/>
            <a:ext cx="4191000" cy="31432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9" name="Google Shape;79;g512901a347_0_3:notes"/>
          <p:cNvSpPr txBox="1">
            <a:spLocks noGrp="1"/>
          </p:cNvSpPr>
          <p:nvPr>
            <p:ph type="body" idx="1"/>
          </p:nvPr>
        </p:nvSpPr>
        <p:spPr>
          <a:xfrm>
            <a:off x="685800" y="3677035"/>
            <a:ext cx="5486400" cy="52389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None/>
            </a:pPr>
            <a:r>
              <a:rPr lang="en-US" dirty="0" smtClean="0"/>
              <a:t>What</a:t>
            </a:r>
            <a:r>
              <a:rPr lang="en-US" baseline="0" dirty="0" smtClean="0"/>
              <a:t> is your job as a software developer? I understand that there are lots of responsibilities and activities we each choose to busy ourselves with. What is the central point of it all though? </a:t>
            </a:r>
            <a:endParaRPr dirty="0"/>
          </a:p>
        </p:txBody>
      </p:sp>
      <p:sp>
        <p:nvSpPr>
          <p:cNvPr id="80" name="Google Shape;80;g512901a347_0_3:notes"/>
          <p:cNvSpPr txBox="1">
            <a:spLocks noGrp="1"/>
          </p:cNvSpPr>
          <p:nvPr>
            <p:ph type="sldNum" idx="12"/>
          </p:nvPr>
        </p:nvSpPr>
        <p:spPr>
          <a:xfrm>
            <a:off x="1" y="9031307"/>
            <a:ext cx="6856500" cy="280800"/>
          </a:xfrm>
          <a:prstGeom prst="rect">
            <a:avLst/>
          </a:prstGeom>
          <a:noFill/>
          <a:ln>
            <a:noFill/>
          </a:ln>
        </p:spPr>
        <p:txBody>
          <a:bodyPr spcFirstLastPara="1" wrap="square" lIns="91425" tIns="45700" rIns="91425" bIns="45700" anchor="b" anchorCtr="0">
            <a:noAutofit/>
          </a:bodyPr>
          <a:lstStyle/>
          <a:p>
            <a:pPr marL="0" lvl="0" indent="0" algn="ctr" rtl="0">
              <a:spcBef>
                <a:spcPts val="0"/>
              </a:spcBef>
              <a:spcAft>
                <a:spcPts val="0"/>
              </a:spcAft>
              <a:buNone/>
            </a:pPr>
            <a:fld id="{00000000-1234-1234-1234-123412341234}" type="slidenum">
              <a:rPr lang="en-US"/>
              <a:t>3</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p15:notes"/>
          <p:cNvSpPr>
            <a:spLocks noGrp="1" noRot="1" noChangeAspect="1"/>
          </p:cNvSpPr>
          <p:nvPr>
            <p:ph type="sldImg" idx="2"/>
          </p:nvPr>
        </p:nvSpPr>
        <p:spPr>
          <a:xfrm>
            <a:off x="1333500" y="327025"/>
            <a:ext cx="4191000" cy="31432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3" name="Google Shape;353;p15:notes"/>
          <p:cNvSpPr txBox="1">
            <a:spLocks noGrp="1"/>
          </p:cNvSpPr>
          <p:nvPr>
            <p:ph type="body" idx="1"/>
          </p:nvPr>
        </p:nvSpPr>
        <p:spPr>
          <a:xfrm>
            <a:off x="685800" y="3677035"/>
            <a:ext cx="5486400" cy="5239048"/>
          </a:xfrm>
          <a:prstGeom prst="rect">
            <a:avLst/>
          </a:prstGeom>
          <a:noFill/>
          <a:ln>
            <a:noFill/>
          </a:ln>
        </p:spPr>
        <p:txBody>
          <a:bodyPr spcFirstLastPara="1" wrap="square" lIns="91425" tIns="45700" rIns="91425" bIns="45700" anchor="t" anchorCtr="0">
            <a:noAutofit/>
          </a:bodyPr>
          <a:lstStyle/>
          <a:p>
            <a:pPr marL="114300" lvl="0" indent="-38100" algn="l" rtl="0">
              <a:lnSpc>
                <a:spcPct val="90000"/>
              </a:lnSpc>
              <a:spcBef>
                <a:spcPts val="0"/>
              </a:spcBef>
              <a:spcAft>
                <a:spcPts val="0"/>
              </a:spcAft>
              <a:buClr>
                <a:schemeClr val="dk1"/>
              </a:buClr>
              <a:buSzPts val="1200"/>
              <a:buNone/>
            </a:pPr>
            <a:endParaRPr/>
          </a:p>
        </p:txBody>
      </p:sp>
      <p:sp>
        <p:nvSpPr>
          <p:cNvPr id="354" name="Google Shape;354;p15:notes"/>
          <p:cNvSpPr txBox="1">
            <a:spLocks noGrp="1"/>
          </p:cNvSpPr>
          <p:nvPr>
            <p:ph type="sldNum" idx="12"/>
          </p:nvPr>
        </p:nvSpPr>
        <p:spPr>
          <a:xfrm>
            <a:off x="1" y="9031307"/>
            <a:ext cx="6856413" cy="280939"/>
          </a:xfrm>
          <a:prstGeom prst="rect">
            <a:avLst/>
          </a:prstGeom>
          <a:noFill/>
          <a:ln>
            <a:noFill/>
          </a:ln>
        </p:spPr>
        <p:txBody>
          <a:bodyPr spcFirstLastPara="1" wrap="square" lIns="91425" tIns="45700" rIns="91425" bIns="45700" anchor="b" anchorCtr="0">
            <a:noAutofit/>
          </a:bodyPr>
          <a:lstStyle/>
          <a:p>
            <a:pPr marL="0" lvl="0" indent="0" algn="ctr" rtl="0">
              <a:spcBef>
                <a:spcPts val="0"/>
              </a:spcBef>
              <a:spcAft>
                <a:spcPts val="0"/>
              </a:spcAft>
              <a:buNone/>
            </a:pPr>
            <a:fld id="{00000000-1234-1234-1234-123412341234}" type="slidenum">
              <a:rPr lang="en-US"/>
              <a:t>30</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58b7aaa998_0_26:notes"/>
          <p:cNvSpPr>
            <a:spLocks noGrp="1" noRot="1" noChangeAspect="1"/>
          </p:cNvSpPr>
          <p:nvPr>
            <p:ph type="sldImg" idx="2"/>
          </p:nvPr>
        </p:nvSpPr>
        <p:spPr>
          <a:xfrm>
            <a:off x="1333500" y="327025"/>
            <a:ext cx="4191000" cy="31432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7" name="Google Shape;87;g58b7aaa998_0_26:notes"/>
          <p:cNvSpPr txBox="1">
            <a:spLocks noGrp="1"/>
          </p:cNvSpPr>
          <p:nvPr>
            <p:ph type="body" idx="1"/>
          </p:nvPr>
        </p:nvSpPr>
        <p:spPr>
          <a:xfrm>
            <a:off x="685800" y="3677035"/>
            <a:ext cx="5486400" cy="52389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1200"/>
              <a:buNone/>
            </a:pPr>
            <a:r>
              <a:rPr lang="en-US"/>
              <a:t>Bad Reasons:</a:t>
            </a:r>
            <a:endParaRPr/>
          </a:p>
          <a:p>
            <a:pPr marL="114300" lvl="0" indent="-38100" algn="l" rtl="0">
              <a:lnSpc>
                <a:spcPct val="90000"/>
              </a:lnSpc>
              <a:spcBef>
                <a:spcPts val="0"/>
              </a:spcBef>
              <a:spcAft>
                <a:spcPts val="0"/>
              </a:spcAft>
              <a:buClr>
                <a:schemeClr val="dk1"/>
              </a:buClr>
              <a:buSzPts val="1200"/>
              <a:buNone/>
            </a:pPr>
            <a:endParaRPr/>
          </a:p>
          <a:p>
            <a:pPr marL="457200" lvl="0" indent="-304800" algn="l" rtl="0">
              <a:lnSpc>
                <a:spcPct val="90000"/>
              </a:lnSpc>
              <a:spcBef>
                <a:spcPts val="0"/>
              </a:spcBef>
              <a:spcAft>
                <a:spcPts val="0"/>
              </a:spcAft>
              <a:buSzPts val="1200"/>
              <a:buChar char="•"/>
            </a:pPr>
            <a:r>
              <a:rPr lang="en-US"/>
              <a:t>Be made a scapegoat when things go sideways</a:t>
            </a:r>
            <a:endParaRPr/>
          </a:p>
          <a:p>
            <a:pPr marL="457200" lvl="0" indent="-304800" algn="l" rtl="0">
              <a:lnSpc>
                <a:spcPct val="90000"/>
              </a:lnSpc>
              <a:spcBef>
                <a:spcPts val="0"/>
              </a:spcBef>
              <a:spcAft>
                <a:spcPts val="0"/>
              </a:spcAft>
              <a:buSzPts val="1200"/>
              <a:buChar char="•"/>
            </a:pPr>
            <a:r>
              <a:rPr lang="en-US"/>
              <a:t>Measure individual performance</a:t>
            </a:r>
            <a:endParaRPr/>
          </a:p>
          <a:p>
            <a:pPr marL="457200" lvl="0" indent="-304800" algn="l" rtl="0">
              <a:lnSpc>
                <a:spcPct val="90000"/>
              </a:lnSpc>
              <a:spcBef>
                <a:spcPts val="0"/>
              </a:spcBef>
              <a:spcAft>
                <a:spcPts val="0"/>
              </a:spcAft>
              <a:buSzPts val="1200"/>
              <a:buChar char="•"/>
            </a:pPr>
            <a:r>
              <a:rPr lang="en-US"/>
              <a:t>Predict the future for our bosses</a:t>
            </a:r>
            <a:endParaRPr/>
          </a:p>
        </p:txBody>
      </p:sp>
      <p:sp>
        <p:nvSpPr>
          <p:cNvPr id="88" name="Google Shape;88;g58b7aaa998_0_26:notes"/>
          <p:cNvSpPr txBox="1">
            <a:spLocks noGrp="1"/>
          </p:cNvSpPr>
          <p:nvPr>
            <p:ph type="sldNum" idx="12"/>
          </p:nvPr>
        </p:nvSpPr>
        <p:spPr>
          <a:xfrm>
            <a:off x="1" y="9031307"/>
            <a:ext cx="6856500" cy="280800"/>
          </a:xfrm>
          <a:prstGeom prst="rect">
            <a:avLst/>
          </a:prstGeom>
          <a:noFill/>
          <a:ln>
            <a:noFill/>
          </a:ln>
        </p:spPr>
        <p:txBody>
          <a:bodyPr spcFirstLastPara="1" wrap="square" lIns="91425" tIns="45700" rIns="91425" bIns="45700" anchor="b" anchorCtr="0">
            <a:noAutofit/>
          </a:bodyPr>
          <a:lstStyle/>
          <a:p>
            <a:pPr marL="0" lvl="0" indent="0" algn="ctr" rtl="0">
              <a:spcBef>
                <a:spcPts val="0"/>
              </a:spcBef>
              <a:spcAft>
                <a:spcPts val="0"/>
              </a:spcAft>
              <a:buNone/>
            </a:pPr>
            <a:fld id="{00000000-1234-1234-1234-123412341234}" type="slidenum">
              <a:rPr lang="en-US"/>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58b7aaa998_0_14:notes"/>
          <p:cNvSpPr>
            <a:spLocks noGrp="1" noRot="1" noChangeAspect="1"/>
          </p:cNvSpPr>
          <p:nvPr>
            <p:ph type="sldImg" idx="2"/>
          </p:nvPr>
        </p:nvSpPr>
        <p:spPr>
          <a:xfrm>
            <a:off x="1333500" y="327025"/>
            <a:ext cx="4191000" cy="31432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 name="Google Shape;98;g58b7aaa998_0_14:notes"/>
          <p:cNvSpPr txBox="1">
            <a:spLocks noGrp="1"/>
          </p:cNvSpPr>
          <p:nvPr>
            <p:ph type="body" idx="1"/>
          </p:nvPr>
        </p:nvSpPr>
        <p:spPr>
          <a:xfrm>
            <a:off x="685800" y="3677035"/>
            <a:ext cx="5486400" cy="5238900"/>
          </a:xfrm>
          <a:prstGeom prst="rect">
            <a:avLst/>
          </a:prstGeom>
          <a:noFill/>
          <a:ln>
            <a:noFill/>
          </a:ln>
        </p:spPr>
        <p:txBody>
          <a:bodyPr spcFirstLastPara="1" wrap="square" lIns="91425" tIns="45700" rIns="91425" bIns="45700" anchor="t" anchorCtr="0">
            <a:noAutofit/>
          </a:bodyPr>
          <a:lstStyle/>
          <a:p>
            <a:pPr marL="114300" lvl="0" indent="-38100" algn="l" rtl="0">
              <a:lnSpc>
                <a:spcPct val="90000"/>
              </a:lnSpc>
              <a:spcBef>
                <a:spcPts val="0"/>
              </a:spcBef>
              <a:spcAft>
                <a:spcPts val="0"/>
              </a:spcAft>
              <a:buClr>
                <a:schemeClr val="dk1"/>
              </a:buClr>
              <a:buSzPts val="1200"/>
              <a:buNone/>
            </a:pPr>
            <a:r>
              <a:rPr lang="en-US" dirty="0"/>
              <a:t>Good Reasons:</a:t>
            </a:r>
            <a:endParaRPr dirty="0"/>
          </a:p>
          <a:p>
            <a:pPr marL="114300" lvl="0" indent="-38100" algn="l" rtl="0">
              <a:lnSpc>
                <a:spcPct val="90000"/>
              </a:lnSpc>
              <a:spcBef>
                <a:spcPts val="0"/>
              </a:spcBef>
              <a:spcAft>
                <a:spcPts val="0"/>
              </a:spcAft>
              <a:buClr>
                <a:schemeClr val="dk1"/>
              </a:buClr>
              <a:buSzPts val="1200"/>
              <a:buNone/>
            </a:pPr>
            <a:endParaRPr dirty="0"/>
          </a:p>
          <a:p>
            <a:pPr marL="457200" lvl="0" indent="-304800" algn="l" rtl="0">
              <a:lnSpc>
                <a:spcPct val="90000"/>
              </a:lnSpc>
              <a:spcBef>
                <a:spcPts val="0"/>
              </a:spcBef>
              <a:spcAft>
                <a:spcPts val="0"/>
              </a:spcAft>
              <a:buSzPts val="1200"/>
              <a:buChar char="•"/>
            </a:pPr>
            <a:r>
              <a:rPr lang="en-US" dirty="0"/>
              <a:t>We want to </a:t>
            </a:r>
            <a:r>
              <a:rPr lang="en-US" dirty="0" smtClean="0"/>
              <a:t>build common</a:t>
            </a:r>
            <a:r>
              <a:rPr lang="en-US" baseline="0" dirty="0" smtClean="0"/>
              <a:t> </a:t>
            </a:r>
            <a:r>
              <a:rPr lang="en-US" dirty="0" smtClean="0"/>
              <a:t>understanding of </a:t>
            </a:r>
            <a:r>
              <a:rPr lang="en-US" dirty="0"/>
              <a:t>the work </a:t>
            </a:r>
            <a:r>
              <a:rPr lang="en-US" dirty="0" smtClean="0"/>
              <a:t>to be done soon™</a:t>
            </a:r>
            <a:endParaRPr dirty="0"/>
          </a:p>
          <a:p>
            <a:pPr marL="457200" lvl="0" indent="-304800" algn="l" rtl="0">
              <a:lnSpc>
                <a:spcPct val="90000"/>
              </a:lnSpc>
              <a:spcBef>
                <a:spcPts val="0"/>
              </a:spcBef>
              <a:spcAft>
                <a:spcPts val="0"/>
              </a:spcAft>
              <a:buSzPts val="1200"/>
              <a:buChar char="•"/>
            </a:pPr>
            <a:r>
              <a:rPr lang="en-US" dirty="0"/>
              <a:t>We want to forecast our ability to deliver </a:t>
            </a:r>
            <a:r>
              <a:rPr lang="en-US" dirty="0" smtClean="0"/>
              <a:t>work</a:t>
            </a:r>
          </a:p>
          <a:p>
            <a:pPr marL="457200" lvl="0" indent="-304800" algn="l" rtl="0">
              <a:lnSpc>
                <a:spcPct val="90000"/>
              </a:lnSpc>
              <a:spcBef>
                <a:spcPts val="0"/>
              </a:spcBef>
              <a:spcAft>
                <a:spcPts val="0"/>
              </a:spcAft>
              <a:buSzPts val="1200"/>
              <a:buChar char="•"/>
            </a:pPr>
            <a:r>
              <a:rPr lang="en-US" dirty="0" smtClean="0"/>
              <a:t>Validate </a:t>
            </a:r>
            <a:r>
              <a:rPr lang="en-US" dirty="0"/>
              <a:t>strategic choice</a:t>
            </a:r>
            <a:endParaRPr dirty="0"/>
          </a:p>
        </p:txBody>
      </p:sp>
      <p:sp>
        <p:nvSpPr>
          <p:cNvPr id="99" name="Google Shape;99;g58b7aaa998_0_14:notes"/>
          <p:cNvSpPr txBox="1">
            <a:spLocks noGrp="1"/>
          </p:cNvSpPr>
          <p:nvPr>
            <p:ph type="sldNum" idx="12"/>
          </p:nvPr>
        </p:nvSpPr>
        <p:spPr>
          <a:xfrm>
            <a:off x="1" y="9031307"/>
            <a:ext cx="6856500" cy="280800"/>
          </a:xfrm>
          <a:prstGeom prst="rect">
            <a:avLst/>
          </a:prstGeom>
          <a:noFill/>
          <a:ln>
            <a:noFill/>
          </a:ln>
        </p:spPr>
        <p:txBody>
          <a:bodyPr spcFirstLastPara="1" wrap="square" lIns="91425" tIns="45700" rIns="91425" bIns="45700" anchor="b" anchorCtr="0">
            <a:noAutofit/>
          </a:bodyPr>
          <a:lstStyle/>
          <a:p>
            <a:pPr marL="0" lvl="0" indent="0" algn="ctr" rtl="0">
              <a:spcBef>
                <a:spcPts val="0"/>
              </a:spcBef>
              <a:spcAft>
                <a:spcPts val="0"/>
              </a:spcAft>
              <a:buNone/>
            </a:pPr>
            <a:fld id="{00000000-1234-1234-1234-123412341234}" type="slidenum">
              <a:rPr lang="en-US"/>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3:notes"/>
          <p:cNvSpPr>
            <a:spLocks noGrp="1" noRot="1" noChangeAspect="1"/>
          </p:cNvSpPr>
          <p:nvPr>
            <p:ph type="sldImg" idx="2"/>
          </p:nvPr>
        </p:nvSpPr>
        <p:spPr>
          <a:xfrm>
            <a:off x="1333500" y="327025"/>
            <a:ext cx="4191000" cy="31432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8" name="Google Shape;108;p3:notes"/>
          <p:cNvSpPr txBox="1">
            <a:spLocks noGrp="1"/>
          </p:cNvSpPr>
          <p:nvPr>
            <p:ph type="body" idx="1"/>
          </p:nvPr>
        </p:nvSpPr>
        <p:spPr>
          <a:xfrm>
            <a:off x="685800" y="3677035"/>
            <a:ext cx="5486400" cy="5239048"/>
          </a:xfrm>
          <a:prstGeom prst="rect">
            <a:avLst/>
          </a:prstGeom>
          <a:noFill/>
          <a:ln>
            <a:noFill/>
          </a:ln>
        </p:spPr>
        <p:txBody>
          <a:bodyPr spcFirstLastPara="1" wrap="square" lIns="91425" tIns="45700" rIns="91425" bIns="45700" anchor="t" anchorCtr="0">
            <a:noAutofit/>
          </a:bodyPr>
          <a:lstStyle/>
          <a:p>
            <a:pPr marL="114300" lvl="0" indent="-38100" algn="l" rtl="0">
              <a:lnSpc>
                <a:spcPct val="90000"/>
              </a:lnSpc>
              <a:spcBef>
                <a:spcPts val="0"/>
              </a:spcBef>
              <a:spcAft>
                <a:spcPts val="0"/>
              </a:spcAft>
              <a:buClr>
                <a:schemeClr val="dk1"/>
              </a:buClr>
              <a:buSzPts val="1200"/>
              <a:buNone/>
            </a:pPr>
            <a:endParaRPr/>
          </a:p>
        </p:txBody>
      </p:sp>
      <p:sp>
        <p:nvSpPr>
          <p:cNvPr id="109" name="Google Shape;109;p3:notes"/>
          <p:cNvSpPr txBox="1">
            <a:spLocks noGrp="1"/>
          </p:cNvSpPr>
          <p:nvPr>
            <p:ph type="sldNum" idx="12"/>
          </p:nvPr>
        </p:nvSpPr>
        <p:spPr>
          <a:xfrm>
            <a:off x="1" y="9031307"/>
            <a:ext cx="6856413" cy="280939"/>
          </a:xfrm>
          <a:prstGeom prst="rect">
            <a:avLst/>
          </a:prstGeom>
          <a:noFill/>
          <a:ln>
            <a:noFill/>
          </a:ln>
        </p:spPr>
        <p:txBody>
          <a:bodyPr spcFirstLastPara="1" wrap="square" lIns="91425" tIns="45700" rIns="91425" bIns="45700" anchor="b" anchorCtr="0">
            <a:noAutofit/>
          </a:bodyPr>
          <a:lstStyle/>
          <a:p>
            <a:pPr marL="0" lvl="0" indent="0" algn="ctr" rtl="0">
              <a:spcBef>
                <a:spcPts val="0"/>
              </a:spcBef>
              <a:spcAft>
                <a:spcPts val="0"/>
              </a:spcAft>
              <a:buNone/>
            </a:pPr>
            <a:fld id="{00000000-1234-1234-1234-123412341234}" type="slidenum">
              <a:rPr lang="en-US"/>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545537462f_0_1:notes"/>
          <p:cNvSpPr>
            <a:spLocks noGrp="1" noRot="1" noChangeAspect="1"/>
          </p:cNvSpPr>
          <p:nvPr>
            <p:ph type="sldImg" idx="2"/>
          </p:nvPr>
        </p:nvSpPr>
        <p:spPr>
          <a:xfrm>
            <a:off x="1333500" y="327025"/>
            <a:ext cx="4191000" cy="31432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5" name="Google Shape;115;g545537462f_0_1:notes"/>
          <p:cNvSpPr txBox="1">
            <a:spLocks noGrp="1"/>
          </p:cNvSpPr>
          <p:nvPr>
            <p:ph type="body" idx="1"/>
          </p:nvPr>
        </p:nvSpPr>
        <p:spPr>
          <a:xfrm>
            <a:off x="685800" y="3677035"/>
            <a:ext cx="5486400" cy="5238900"/>
          </a:xfrm>
          <a:prstGeom prst="rect">
            <a:avLst/>
          </a:prstGeom>
          <a:noFill/>
          <a:ln>
            <a:noFill/>
          </a:ln>
        </p:spPr>
        <p:txBody>
          <a:bodyPr spcFirstLastPara="1" wrap="square" lIns="91425" tIns="45700" rIns="91425" bIns="45700" anchor="t" anchorCtr="0">
            <a:noAutofit/>
          </a:bodyPr>
          <a:lstStyle/>
          <a:p>
            <a:pPr marL="114300" lvl="0" indent="-38100" algn="l" rtl="0">
              <a:lnSpc>
                <a:spcPct val="90000"/>
              </a:lnSpc>
              <a:spcBef>
                <a:spcPts val="0"/>
              </a:spcBef>
              <a:spcAft>
                <a:spcPts val="0"/>
              </a:spcAft>
              <a:buClr>
                <a:schemeClr val="dk1"/>
              </a:buClr>
              <a:buSzPts val="1200"/>
              <a:buNone/>
            </a:pPr>
            <a:endParaRPr/>
          </a:p>
        </p:txBody>
      </p:sp>
      <p:sp>
        <p:nvSpPr>
          <p:cNvPr id="116" name="Google Shape;116;g545537462f_0_1:notes"/>
          <p:cNvSpPr txBox="1">
            <a:spLocks noGrp="1"/>
          </p:cNvSpPr>
          <p:nvPr>
            <p:ph type="sldNum" idx="12"/>
          </p:nvPr>
        </p:nvSpPr>
        <p:spPr>
          <a:xfrm>
            <a:off x="1" y="9031307"/>
            <a:ext cx="6856500" cy="280800"/>
          </a:xfrm>
          <a:prstGeom prst="rect">
            <a:avLst/>
          </a:prstGeom>
          <a:noFill/>
          <a:ln>
            <a:noFill/>
          </a:ln>
        </p:spPr>
        <p:txBody>
          <a:bodyPr spcFirstLastPara="1" wrap="square" lIns="91425" tIns="45700" rIns="91425" bIns="45700" anchor="b" anchorCtr="0">
            <a:noAutofit/>
          </a:bodyPr>
          <a:lstStyle/>
          <a:p>
            <a:pPr marL="0" lvl="0" indent="0" algn="ctr" rtl="0">
              <a:spcBef>
                <a:spcPts val="0"/>
              </a:spcBef>
              <a:spcAft>
                <a:spcPts val="0"/>
              </a:spcAft>
              <a:buNone/>
            </a:pPr>
            <a:fld id="{00000000-1234-1234-1234-123412341234}" type="slidenum">
              <a:rPr lang="en-US"/>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5:notes"/>
          <p:cNvSpPr txBox="1">
            <a:spLocks noGrp="1"/>
          </p:cNvSpPr>
          <p:nvPr>
            <p:ph type="sldNum" idx="12"/>
          </p:nvPr>
        </p:nvSpPr>
        <p:spPr>
          <a:xfrm>
            <a:off x="1" y="9031307"/>
            <a:ext cx="6856413" cy="280939"/>
          </a:xfrm>
          <a:prstGeom prst="rect">
            <a:avLst/>
          </a:prstGeom>
          <a:noFill/>
          <a:ln>
            <a:noFill/>
          </a:ln>
        </p:spPr>
        <p:txBody>
          <a:bodyPr spcFirstLastPara="1" wrap="square" lIns="91425" tIns="45700" rIns="91425" bIns="45700" anchor="b" anchorCtr="0">
            <a:noAutofit/>
          </a:bodyPr>
          <a:lstStyle/>
          <a:p>
            <a:pPr marL="0" lvl="0" indent="0" algn="ctr" rtl="0">
              <a:spcBef>
                <a:spcPts val="0"/>
              </a:spcBef>
              <a:spcAft>
                <a:spcPts val="0"/>
              </a:spcAft>
              <a:buNone/>
            </a:pPr>
            <a:fld id="{00000000-1234-1234-1234-123412341234}" type="slidenum">
              <a:rPr lang="en-US"/>
              <a:t>8</a:t>
            </a:fld>
            <a:endParaRPr/>
          </a:p>
        </p:txBody>
      </p:sp>
      <p:sp>
        <p:nvSpPr>
          <p:cNvPr id="122" name="Google Shape;122;p5:notes"/>
          <p:cNvSpPr>
            <a:spLocks noGrp="1" noRot="1" noChangeAspect="1"/>
          </p:cNvSpPr>
          <p:nvPr>
            <p:ph type="sldImg" idx="2"/>
          </p:nvPr>
        </p:nvSpPr>
        <p:spPr>
          <a:xfrm>
            <a:off x="1333500" y="327025"/>
            <a:ext cx="4191000" cy="31432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3" name="Google Shape;123;p5:notes"/>
          <p:cNvSpPr txBox="1">
            <a:spLocks noGrp="1"/>
          </p:cNvSpPr>
          <p:nvPr>
            <p:ph type="body" idx="1"/>
          </p:nvPr>
        </p:nvSpPr>
        <p:spPr>
          <a:xfrm>
            <a:off x="685800" y="3677035"/>
            <a:ext cx="5486400" cy="5239048"/>
          </a:xfrm>
          <a:prstGeom prst="rect">
            <a:avLst/>
          </a:prstGeom>
          <a:noFill/>
          <a:ln>
            <a:noFill/>
          </a:ln>
        </p:spPr>
        <p:txBody>
          <a:bodyPr spcFirstLastPara="1" wrap="square" lIns="91425" tIns="45700" rIns="91425" bIns="45700" anchor="t" anchorCtr="0">
            <a:noAutofit/>
          </a:bodyPr>
          <a:lstStyle/>
          <a:p>
            <a:pPr marL="114300" lvl="0" indent="-38100" algn="l" rtl="0">
              <a:lnSpc>
                <a:spcPct val="90000"/>
              </a:lnSpc>
              <a:spcBef>
                <a:spcPts val="0"/>
              </a:spcBef>
              <a:spcAft>
                <a:spcPts val="0"/>
              </a:spcAft>
              <a:buClr>
                <a:schemeClr val="dk1"/>
              </a:buClr>
              <a:buSzPts val="1200"/>
              <a:buNone/>
            </a:pPr>
            <a:r>
              <a:rPr lang="en-US" dirty="0"/>
              <a:t>As amount of work increases, estimate goes up. With a lot of work, you might find ways to do each bit faster. Not necessarily a linear progression.</a:t>
            </a: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545537462f_0_20:notes"/>
          <p:cNvSpPr txBox="1">
            <a:spLocks noGrp="1"/>
          </p:cNvSpPr>
          <p:nvPr>
            <p:ph type="sldNum" idx="12"/>
          </p:nvPr>
        </p:nvSpPr>
        <p:spPr>
          <a:xfrm>
            <a:off x="1" y="9031307"/>
            <a:ext cx="6856500" cy="280800"/>
          </a:xfrm>
          <a:prstGeom prst="rect">
            <a:avLst/>
          </a:prstGeom>
          <a:noFill/>
          <a:ln>
            <a:noFill/>
          </a:ln>
        </p:spPr>
        <p:txBody>
          <a:bodyPr spcFirstLastPara="1" wrap="square" lIns="91425" tIns="45700" rIns="91425" bIns="45700" anchor="b" anchorCtr="0">
            <a:noAutofit/>
          </a:bodyPr>
          <a:lstStyle/>
          <a:p>
            <a:pPr marL="0" lvl="0" indent="0" algn="ctr" rtl="0">
              <a:spcBef>
                <a:spcPts val="0"/>
              </a:spcBef>
              <a:spcAft>
                <a:spcPts val="0"/>
              </a:spcAft>
              <a:buNone/>
            </a:pPr>
            <a:fld id="{00000000-1234-1234-1234-123412341234}" type="slidenum">
              <a:rPr lang="en-US"/>
              <a:t>9</a:t>
            </a:fld>
            <a:endParaRPr/>
          </a:p>
        </p:txBody>
      </p:sp>
      <p:sp>
        <p:nvSpPr>
          <p:cNvPr id="134" name="Google Shape;134;g545537462f_0_20:notes"/>
          <p:cNvSpPr>
            <a:spLocks noGrp="1" noRot="1" noChangeAspect="1"/>
          </p:cNvSpPr>
          <p:nvPr>
            <p:ph type="sldImg" idx="2"/>
          </p:nvPr>
        </p:nvSpPr>
        <p:spPr>
          <a:xfrm>
            <a:off x="1333500" y="327025"/>
            <a:ext cx="4191000" cy="31432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5" name="Google Shape;135;g545537462f_0_20:notes"/>
          <p:cNvSpPr txBox="1">
            <a:spLocks noGrp="1"/>
          </p:cNvSpPr>
          <p:nvPr>
            <p:ph type="body" idx="1"/>
          </p:nvPr>
        </p:nvSpPr>
        <p:spPr>
          <a:xfrm>
            <a:off x="685800" y="3677035"/>
            <a:ext cx="5486400" cy="5238900"/>
          </a:xfrm>
          <a:prstGeom prst="rect">
            <a:avLst/>
          </a:prstGeom>
          <a:noFill/>
          <a:ln>
            <a:noFill/>
          </a:ln>
        </p:spPr>
        <p:txBody>
          <a:bodyPr spcFirstLastPara="1" wrap="square" lIns="91425" tIns="45700" rIns="91425" bIns="45700" anchor="t" anchorCtr="0">
            <a:noAutofit/>
          </a:bodyPr>
          <a:lstStyle/>
          <a:p>
            <a:pPr marL="114300" lvl="0" indent="-38100" algn="l" rtl="0">
              <a:lnSpc>
                <a:spcPct val="90000"/>
              </a:lnSpc>
              <a:spcBef>
                <a:spcPts val="0"/>
              </a:spcBef>
              <a:spcAft>
                <a:spcPts val="0"/>
              </a:spcAft>
              <a:buClr>
                <a:schemeClr val="dk1"/>
              </a:buClr>
              <a:buSzPts val="1200"/>
              <a:buNone/>
            </a:pPr>
            <a:r>
              <a:rPr lang="en-US"/>
              <a:t>Risky work means you will proceed with more caution. Effort increases.</a:t>
            </a:r>
            <a:endParaRPr/>
          </a:p>
          <a:p>
            <a:pPr marL="114300" lvl="0" indent="-38100" algn="l" rtl="0">
              <a:lnSpc>
                <a:spcPct val="90000"/>
              </a:lnSpc>
              <a:spcBef>
                <a:spcPts val="0"/>
              </a:spcBef>
              <a:spcAft>
                <a:spcPts val="0"/>
              </a:spcAft>
              <a:buClr>
                <a:schemeClr val="dk1"/>
              </a:buClr>
              <a:buSzPts val="1200"/>
              <a:buNone/>
            </a:pPr>
            <a:endParaRPr/>
          </a:p>
          <a:p>
            <a:pPr marL="114300" lvl="0" indent="-38100" algn="l" rtl="0">
              <a:lnSpc>
                <a:spcPct val="90000"/>
              </a:lnSpc>
              <a:spcBef>
                <a:spcPts val="0"/>
              </a:spcBef>
              <a:spcAft>
                <a:spcPts val="0"/>
              </a:spcAft>
              <a:buClr>
                <a:schemeClr val="dk1"/>
              </a:buClr>
              <a:buSzPts val="1200"/>
              <a:buNone/>
            </a:pPr>
            <a:r>
              <a:rPr lang="en-US"/>
              <a:t>When work is uncertain, you will take more time to clarify. Effort increases.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028020" y="1769541"/>
            <a:ext cx="7080026" cy="1828801"/>
          </a:xfrm>
        </p:spPr>
        <p:txBody>
          <a:bodyPr anchor="b">
            <a:normAutofit/>
          </a:bodyPr>
          <a:lstStyle>
            <a:lvl1pPr algn="ctr">
              <a:defRPr sz="5400"/>
            </a:lvl1pPr>
          </a:lstStyle>
          <a:p>
            <a:r>
              <a:rPr lang="en-US" smtClean="0"/>
              <a:t>Click to edit Master title style</a:t>
            </a:r>
            <a:endParaRPr lang="en-US" dirty="0"/>
          </a:p>
        </p:txBody>
      </p:sp>
      <p:sp>
        <p:nvSpPr>
          <p:cNvPr id="3" name="Subtitle 2"/>
          <p:cNvSpPr>
            <a:spLocks noGrp="1"/>
          </p:cNvSpPr>
          <p:nvPr>
            <p:ph type="subTitle" idx="1"/>
          </p:nvPr>
        </p:nvSpPr>
        <p:spPr>
          <a:xfrm>
            <a:off x="1028020" y="3598339"/>
            <a:ext cx="7080026"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8E36636D-D922-432D-A958-524484B5923D}" type="datetimeFigureOut">
              <a:rPr lang="en-US" smtClean="0"/>
              <a:pPr/>
              <a:t>3/10/2022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F28FB93-0A08-4E7D-8E63-9EFA29F1E093}" type="slidenum">
              <a:rPr lang="en-US" smtClean="0"/>
              <a:pPr/>
              <a:t>‹#›</a:t>
            </a:fld>
            <a:endParaRPr lang="en-US" dirty="0"/>
          </a:p>
        </p:txBody>
      </p:sp>
    </p:spTree>
    <p:extLst>
      <p:ext uri="{BB962C8B-B14F-4D97-AF65-F5344CB8AC3E}">
        <p14:creationId xmlns:p14="http://schemas.microsoft.com/office/powerpoint/2010/main" val="4118521092"/>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Slate-V2-S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3995" y="540085"/>
            <a:ext cx="7656010" cy="3834374"/>
          </a:xfrm>
          <a:prstGeom prst="rect">
            <a:avLst/>
          </a:prstGeom>
        </p:spPr>
      </p:pic>
      <p:sp>
        <p:nvSpPr>
          <p:cNvPr id="2" name="Title 1"/>
          <p:cNvSpPr>
            <a:spLocks noGrp="1"/>
          </p:cNvSpPr>
          <p:nvPr>
            <p:ph type="title"/>
          </p:nvPr>
        </p:nvSpPr>
        <p:spPr>
          <a:xfrm>
            <a:off x="685354" y="4565255"/>
            <a:ext cx="7766495" cy="543472"/>
          </a:xfrm>
        </p:spPr>
        <p:txBody>
          <a:bodyPr anchor="b">
            <a:normAutofit/>
          </a:bodyPr>
          <a:lstStyle>
            <a:lvl1pPr algn="ctr">
              <a:defRPr sz="28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926217" y="695010"/>
            <a:ext cx="7285600"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85346" y="5108728"/>
            <a:ext cx="7765322" cy="682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3/10/2022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28017230"/>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5346" y="608437"/>
            <a:ext cx="7765322" cy="3534344"/>
          </a:xfrm>
        </p:spPr>
        <p:txBody>
          <a:bodyPr anchor="ctr"/>
          <a:lstStyle>
            <a:lvl1pPr>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685346" y="4295180"/>
            <a:ext cx="7765322"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3/10/2022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652674283"/>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84659" y="609600"/>
            <a:ext cx="6977064" cy="2992904"/>
          </a:xfrm>
        </p:spPr>
        <p:txBody>
          <a:bodyPr anchor="ctr"/>
          <a:lstStyle>
            <a:lvl1pPr>
              <a:defRPr sz="32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290484" y="3610033"/>
            <a:ext cx="6564224"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4" name="Text Placeholder 3"/>
          <p:cNvSpPr>
            <a:spLocks noGrp="1"/>
          </p:cNvSpPr>
          <p:nvPr>
            <p:ph type="body" sz="half" idx="2"/>
          </p:nvPr>
        </p:nvSpPr>
        <p:spPr>
          <a:xfrm>
            <a:off x="685346" y="4304353"/>
            <a:ext cx="7765322"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3/10/2022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
        <p:nvSpPr>
          <p:cNvPr id="11" name="TextBox 10"/>
          <p:cNvSpPr txBox="1"/>
          <p:nvPr/>
        </p:nvSpPr>
        <p:spPr>
          <a:xfrm>
            <a:off x="627459" y="873912"/>
            <a:ext cx="4572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7828359" y="2933245"/>
            <a:ext cx="4572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050763913"/>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5346" y="2126943"/>
            <a:ext cx="7765322" cy="2511835"/>
          </a:xfrm>
        </p:spPr>
        <p:txBody>
          <a:bodyPr anchor="b"/>
          <a:lstStyle>
            <a:lvl1pPr>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685339" y="4650556"/>
            <a:ext cx="776414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3/10/2022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669978905"/>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685346" y="609600"/>
            <a:ext cx="7765322" cy="970450"/>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685346" y="1885950"/>
            <a:ext cx="2475738"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8" name="Text Placeholder 3"/>
          <p:cNvSpPr>
            <a:spLocks noGrp="1"/>
          </p:cNvSpPr>
          <p:nvPr>
            <p:ph type="body" sz="half" idx="15"/>
          </p:nvPr>
        </p:nvSpPr>
        <p:spPr>
          <a:xfrm>
            <a:off x="685346" y="2571750"/>
            <a:ext cx="2475738"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9" name="Text Placeholder 4"/>
          <p:cNvSpPr>
            <a:spLocks noGrp="1"/>
          </p:cNvSpPr>
          <p:nvPr>
            <p:ph type="body" sz="quarter" idx="3"/>
          </p:nvPr>
        </p:nvSpPr>
        <p:spPr>
          <a:xfrm>
            <a:off x="3335033" y="1885950"/>
            <a:ext cx="2475738"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0" name="Text Placeholder 3"/>
          <p:cNvSpPr>
            <a:spLocks noGrp="1"/>
          </p:cNvSpPr>
          <p:nvPr>
            <p:ph type="body" sz="half" idx="16"/>
          </p:nvPr>
        </p:nvSpPr>
        <p:spPr>
          <a:xfrm>
            <a:off x="3331076" y="2571750"/>
            <a:ext cx="2475738"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1" name="Text Placeholder 4"/>
          <p:cNvSpPr>
            <a:spLocks noGrp="1"/>
          </p:cNvSpPr>
          <p:nvPr>
            <p:ph type="body" sz="quarter" idx="13"/>
          </p:nvPr>
        </p:nvSpPr>
        <p:spPr>
          <a:xfrm>
            <a:off x="5974929" y="1885950"/>
            <a:ext cx="2475738"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2" name="Text Placeholder 3"/>
          <p:cNvSpPr>
            <a:spLocks noGrp="1"/>
          </p:cNvSpPr>
          <p:nvPr>
            <p:ph type="body" sz="half" idx="17"/>
          </p:nvPr>
        </p:nvSpPr>
        <p:spPr>
          <a:xfrm>
            <a:off x="5974929" y="2571750"/>
            <a:ext cx="2475738"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t>3/10/2022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907260641"/>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6" name="Picture 5" descr="Slate-V2-S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9239" y="1826045"/>
            <a:ext cx="2529046" cy="1833558"/>
          </a:xfrm>
          <a:prstGeom prst="rect">
            <a:avLst/>
          </a:prstGeom>
        </p:spPr>
      </p:pic>
      <p:pic>
        <p:nvPicPr>
          <p:cNvPr id="28" name="Picture 27" descr="Slate-V2-S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93813" y="1826045"/>
            <a:ext cx="2529046" cy="1833558"/>
          </a:xfrm>
          <a:prstGeom prst="rect">
            <a:avLst/>
          </a:prstGeom>
        </p:spPr>
      </p:pic>
      <p:pic>
        <p:nvPicPr>
          <p:cNvPr id="29" name="Picture 28" descr="Slate-V2-S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21715" y="1826045"/>
            <a:ext cx="2529046" cy="1833558"/>
          </a:xfrm>
          <a:prstGeom prst="rect">
            <a:avLst/>
          </a:prstGeom>
        </p:spPr>
      </p:pic>
      <p:sp>
        <p:nvSpPr>
          <p:cNvPr id="30" name="Title 1"/>
          <p:cNvSpPr>
            <a:spLocks noGrp="1"/>
          </p:cNvSpPr>
          <p:nvPr>
            <p:ph type="title"/>
          </p:nvPr>
        </p:nvSpPr>
        <p:spPr>
          <a:xfrm>
            <a:off x="685346" y="609600"/>
            <a:ext cx="7765322" cy="970450"/>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685346" y="3904106"/>
            <a:ext cx="2475738"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0" name="Picture Placeholder 2"/>
          <p:cNvSpPr>
            <a:spLocks noGrp="1" noChangeAspect="1"/>
          </p:cNvSpPr>
          <p:nvPr>
            <p:ph type="pic" idx="15"/>
          </p:nvPr>
        </p:nvSpPr>
        <p:spPr>
          <a:xfrm>
            <a:off x="763577" y="1938918"/>
            <a:ext cx="2319276"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1" name="Text Placeholder 3"/>
          <p:cNvSpPr>
            <a:spLocks noGrp="1"/>
          </p:cNvSpPr>
          <p:nvPr>
            <p:ph type="body" sz="half" idx="18"/>
          </p:nvPr>
        </p:nvSpPr>
        <p:spPr>
          <a:xfrm>
            <a:off x="685346" y="4480369"/>
            <a:ext cx="2475738"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22" name="Text Placeholder 4"/>
          <p:cNvSpPr>
            <a:spLocks noGrp="1"/>
          </p:cNvSpPr>
          <p:nvPr>
            <p:ph type="body" sz="quarter" idx="3"/>
          </p:nvPr>
        </p:nvSpPr>
        <p:spPr>
          <a:xfrm>
            <a:off x="3332091" y="3904106"/>
            <a:ext cx="2475738"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3" name="Picture Placeholder 2"/>
          <p:cNvSpPr>
            <a:spLocks noGrp="1" noChangeAspect="1"/>
          </p:cNvSpPr>
          <p:nvPr>
            <p:ph type="pic" idx="21"/>
          </p:nvPr>
        </p:nvSpPr>
        <p:spPr>
          <a:xfrm>
            <a:off x="3409307" y="1939094"/>
            <a:ext cx="2319276"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19"/>
          </p:nvPr>
        </p:nvSpPr>
        <p:spPr>
          <a:xfrm>
            <a:off x="3331075" y="4480368"/>
            <a:ext cx="2476753"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25" name="Text Placeholder 4"/>
          <p:cNvSpPr>
            <a:spLocks noGrp="1"/>
          </p:cNvSpPr>
          <p:nvPr>
            <p:ph type="body" sz="quarter" idx="13"/>
          </p:nvPr>
        </p:nvSpPr>
        <p:spPr>
          <a:xfrm>
            <a:off x="5975023" y="3904106"/>
            <a:ext cx="2475738"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6" name="Picture Placeholder 2"/>
          <p:cNvSpPr>
            <a:spLocks noGrp="1" noChangeAspect="1"/>
          </p:cNvSpPr>
          <p:nvPr>
            <p:ph type="pic" idx="22"/>
          </p:nvPr>
        </p:nvSpPr>
        <p:spPr>
          <a:xfrm>
            <a:off x="6056774" y="1934432"/>
            <a:ext cx="2319276"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7" name="Text Placeholder 3"/>
          <p:cNvSpPr>
            <a:spLocks noGrp="1"/>
          </p:cNvSpPr>
          <p:nvPr>
            <p:ph type="body" sz="half" idx="20"/>
          </p:nvPr>
        </p:nvSpPr>
        <p:spPr>
          <a:xfrm>
            <a:off x="5974929" y="4480366"/>
            <a:ext cx="2475738" cy="131083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t>3/10/2022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985901601"/>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E36636D-D922-432D-A958-524484B5923D}" type="datetimeFigureOut">
              <a:rPr lang="en-US" smtClean="0"/>
              <a:pPr/>
              <a:t>3/10/2022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F28FB93-0A08-4E7D-8E63-9EFA29F1E093}" type="slidenum">
              <a:rPr lang="en-US" smtClean="0"/>
              <a:pPr/>
              <a:t>‹#›</a:t>
            </a:fld>
            <a:endParaRPr lang="en-US" dirty="0"/>
          </a:p>
        </p:txBody>
      </p:sp>
    </p:spTree>
    <p:extLst>
      <p:ext uri="{BB962C8B-B14F-4D97-AF65-F5344CB8AC3E}">
        <p14:creationId xmlns:p14="http://schemas.microsoft.com/office/powerpoint/2010/main" val="2819870048"/>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37302" y="609600"/>
            <a:ext cx="1713365" cy="5181601"/>
          </a:xfrm>
        </p:spPr>
        <p:txBody>
          <a:bodyPr vert="eaVert"/>
          <a:lstStyle>
            <a:lvl1pPr algn="l">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85347" y="609600"/>
            <a:ext cx="5937654" cy="5181601"/>
          </a:xfrm>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E36636D-D922-432D-A958-524484B5923D}" type="datetimeFigureOut">
              <a:rPr lang="en-US" smtClean="0"/>
              <a:pPr/>
              <a:t>3/10/2022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F28FB93-0A08-4E7D-8E63-9EFA29F1E093}" type="slidenum">
              <a:rPr lang="en-US" smtClean="0"/>
              <a:pPr/>
              <a:t>‹#›</a:t>
            </a:fld>
            <a:endParaRPr lang="en-US" dirty="0"/>
          </a:p>
        </p:txBody>
      </p:sp>
    </p:spTree>
    <p:extLst>
      <p:ext uri="{BB962C8B-B14F-4D97-AF65-F5344CB8AC3E}">
        <p14:creationId xmlns:p14="http://schemas.microsoft.com/office/powerpoint/2010/main" val="1548948890"/>
      </p:ext>
    </p:extLst>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matchingName="Optional Title Slidew">
  <p:cSld name="Optional Title Slidew">
    <p:spTree>
      <p:nvGrpSpPr>
        <p:cNvPr id="1" name="Shape 20"/>
        <p:cNvGrpSpPr/>
        <p:nvPr/>
      </p:nvGrpSpPr>
      <p:grpSpPr>
        <a:xfrm>
          <a:off x="0" y="0"/>
          <a:ext cx="0" cy="0"/>
          <a:chOff x="0" y="0"/>
          <a:chExt cx="0" cy="0"/>
        </a:xfrm>
      </p:grpSpPr>
      <p:sp>
        <p:nvSpPr>
          <p:cNvPr id="24" name="Google Shape;24;p3"/>
          <p:cNvSpPr txBox="1">
            <a:spLocks noGrp="1"/>
          </p:cNvSpPr>
          <p:nvPr>
            <p:ph type="ctrTitle"/>
          </p:nvPr>
        </p:nvSpPr>
        <p:spPr>
          <a:xfrm>
            <a:off x="320040" y="3108960"/>
            <a:ext cx="8503920" cy="1408176"/>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lt1"/>
              </a:buClr>
              <a:buSzPts val="3600"/>
              <a:buFont typeface="Arial Narrow"/>
              <a:buNone/>
              <a:defRPr sz="3600" b="0">
                <a:solidFill>
                  <a:schemeClr val="lt1"/>
                </a:solidFill>
                <a:latin typeface="Arial Narrow"/>
                <a:ea typeface="Arial Narrow"/>
                <a:cs typeface="Arial Narrow"/>
                <a:sym typeface="Arial Narrow"/>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25" name="Google Shape;25;p3"/>
          <p:cNvSpPr txBox="1">
            <a:spLocks noGrp="1"/>
          </p:cNvSpPr>
          <p:nvPr>
            <p:ph type="body" idx="1"/>
          </p:nvPr>
        </p:nvSpPr>
        <p:spPr>
          <a:xfrm>
            <a:off x="320040" y="5056632"/>
            <a:ext cx="8503920" cy="457200"/>
          </a:xfrm>
          <a:prstGeom prst="rect">
            <a:avLst/>
          </a:prstGeom>
          <a:noFill/>
          <a:ln>
            <a:noFill/>
          </a:ln>
        </p:spPr>
        <p:txBody>
          <a:bodyPr spcFirstLastPara="1" wrap="square" lIns="91425" tIns="45700" rIns="91425" bIns="45700" anchor="ctr" anchorCtr="0">
            <a:noAutofit/>
          </a:bodyPr>
          <a:lstStyle>
            <a:lvl1pPr marL="457200" lvl="0" indent="-228600" algn="l">
              <a:lnSpc>
                <a:spcPct val="90000"/>
              </a:lnSpc>
              <a:spcBef>
                <a:spcPts val="600"/>
              </a:spcBef>
              <a:spcAft>
                <a:spcPts val="0"/>
              </a:spcAft>
              <a:buClr>
                <a:schemeClr val="lt1"/>
              </a:buClr>
              <a:buSzPts val="1600"/>
              <a:buNone/>
              <a:defRPr sz="1600">
                <a:solidFill>
                  <a:schemeClr val="lt1"/>
                </a:solidFill>
                <a:latin typeface="Arial Narrow"/>
                <a:ea typeface="Arial Narrow"/>
                <a:cs typeface="Arial Narrow"/>
                <a:sym typeface="Arial Narrow"/>
              </a:defRPr>
            </a:lvl1pPr>
            <a:lvl2pPr marL="914400" lvl="1" indent="-228600" algn="l">
              <a:lnSpc>
                <a:spcPct val="90000"/>
              </a:lnSpc>
              <a:spcBef>
                <a:spcPts val="1000"/>
              </a:spcBef>
              <a:spcAft>
                <a:spcPts val="0"/>
              </a:spcAft>
              <a:buClr>
                <a:schemeClr val="dk1"/>
              </a:buClr>
              <a:buSzPts val="20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200"/>
              </a:spcBef>
              <a:spcAft>
                <a:spcPts val="0"/>
              </a:spcAft>
              <a:buClr>
                <a:schemeClr val="dk1"/>
              </a:buClr>
              <a:buSzPts val="1600"/>
              <a:buNone/>
              <a:defRPr/>
            </a:lvl4pPr>
            <a:lvl5pPr marL="2286000" lvl="4" indent="-228600" algn="l">
              <a:lnSpc>
                <a:spcPct val="90000"/>
              </a:lnSpc>
              <a:spcBef>
                <a:spcPts val="100"/>
              </a:spcBef>
              <a:spcAft>
                <a:spcPts val="0"/>
              </a:spcAft>
              <a:buClr>
                <a:schemeClr val="dk1"/>
              </a:buClr>
              <a:buSzPts val="1400"/>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6" name="Google Shape;26;p3"/>
          <p:cNvSpPr txBox="1">
            <a:spLocks noGrp="1"/>
          </p:cNvSpPr>
          <p:nvPr>
            <p:ph type="body" idx="2"/>
          </p:nvPr>
        </p:nvSpPr>
        <p:spPr>
          <a:xfrm>
            <a:off x="320040" y="5623560"/>
            <a:ext cx="8503920" cy="457200"/>
          </a:xfrm>
          <a:prstGeom prst="rect">
            <a:avLst/>
          </a:prstGeom>
          <a:noFill/>
          <a:ln>
            <a:noFill/>
          </a:ln>
        </p:spPr>
        <p:txBody>
          <a:bodyPr spcFirstLastPara="1" wrap="square" lIns="91425" tIns="45700" rIns="91425" bIns="45700" anchor="ctr" anchorCtr="0">
            <a:noAutofit/>
          </a:bodyPr>
          <a:lstStyle>
            <a:lvl1pPr marL="457200" lvl="0" indent="-228600" algn="l">
              <a:lnSpc>
                <a:spcPct val="90000"/>
              </a:lnSpc>
              <a:spcBef>
                <a:spcPts val="300"/>
              </a:spcBef>
              <a:spcAft>
                <a:spcPts val="0"/>
              </a:spcAft>
              <a:buClr>
                <a:schemeClr val="lt1"/>
              </a:buClr>
              <a:buSzPts val="1600"/>
              <a:buNone/>
              <a:defRPr sz="1600">
                <a:solidFill>
                  <a:schemeClr val="lt1"/>
                </a:solidFill>
              </a:defRPr>
            </a:lvl1pPr>
            <a:lvl2pPr marL="914400" lvl="1" indent="-342900" algn="l">
              <a:lnSpc>
                <a:spcPct val="90000"/>
              </a:lnSpc>
              <a:spcBef>
                <a:spcPts val="10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200"/>
              </a:spcBef>
              <a:spcAft>
                <a:spcPts val="0"/>
              </a:spcAft>
              <a:buClr>
                <a:schemeClr val="dk1"/>
              </a:buClr>
              <a:buSzPts val="1800"/>
              <a:buChar char="•"/>
              <a:defRPr/>
            </a:lvl4pPr>
            <a:lvl5pPr marL="2286000" lvl="4" indent="-342900" algn="l">
              <a:lnSpc>
                <a:spcPct val="90000"/>
              </a:lnSpc>
              <a:spcBef>
                <a:spcPts val="10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30731750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matchingName="Blank Blue">
  <p:cSld name="Blank Blue">
    <p:spTree>
      <p:nvGrpSpPr>
        <p:cNvPr id="1" name="Shape 57"/>
        <p:cNvGrpSpPr/>
        <p:nvPr/>
      </p:nvGrpSpPr>
      <p:grpSpPr>
        <a:xfrm>
          <a:off x="0" y="0"/>
          <a:ext cx="0" cy="0"/>
          <a:chOff x="0" y="0"/>
          <a:chExt cx="0" cy="0"/>
        </a:xfrm>
      </p:grpSpPr>
    </p:spTree>
    <p:extLst>
      <p:ext uri="{BB962C8B-B14F-4D97-AF65-F5344CB8AC3E}">
        <p14:creationId xmlns:p14="http://schemas.microsoft.com/office/powerpoint/2010/main" val="34077334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E36636D-D922-432D-A958-524484B5923D}" type="datetimeFigureOut">
              <a:rPr lang="en-US" smtClean="0"/>
              <a:pPr/>
              <a:t>3/10/2022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F28FB93-0A08-4E7D-8E63-9EFA29F1E093}" type="slidenum">
              <a:rPr lang="en-US" smtClean="0"/>
              <a:pPr/>
              <a:t>‹#›</a:t>
            </a:fld>
            <a:endParaRPr lang="en-US" dirty="0"/>
          </a:p>
        </p:txBody>
      </p:sp>
    </p:spTree>
    <p:extLst>
      <p:ext uri="{BB962C8B-B14F-4D97-AF65-F5344CB8AC3E}">
        <p14:creationId xmlns:p14="http://schemas.microsoft.com/office/powerpoint/2010/main" val="353665055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matchingName="Section Divider and Description">
  <p:cSld name="Section Divider and Description">
    <p:spTree>
      <p:nvGrpSpPr>
        <p:cNvPr id="1" name="Shape 27"/>
        <p:cNvGrpSpPr/>
        <p:nvPr/>
      </p:nvGrpSpPr>
      <p:grpSpPr>
        <a:xfrm>
          <a:off x="0" y="0"/>
          <a:ext cx="0" cy="0"/>
          <a:chOff x="0" y="0"/>
          <a:chExt cx="0" cy="0"/>
        </a:xfrm>
      </p:grpSpPr>
      <p:sp>
        <p:nvSpPr>
          <p:cNvPr id="29" name="Google Shape;29;p4"/>
          <p:cNvSpPr txBox="1">
            <a:spLocks noGrp="1"/>
          </p:cNvSpPr>
          <p:nvPr>
            <p:ph type="body" idx="1"/>
          </p:nvPr>
        </p:nvSpPr>
        <p:spPr>
          <a:xfrm>
            <a:off x="4892040" y="868680"/>
            <a:ext cx="3931920" cy="5120640"/>
          </a:xfrm>
          <a:prstGeom prst="rect">
            <a:avLst/>
          </a:prstGeom>
          <a:noFill/>
          <a:ln>
            <a:noFill/>
          </a:ln>
        </p:spPr>
        <p:txBody>
          <a:bodyPr spcFirstLastPara="1" wrap="square" lIns="91425" tIns="0" rIns="91425" bIns="0" anchor="ctr" anchorCtr="0">
            <a:noAutofit/>
          </a:bodyPr>
          <a:lstStyle>
            <a:lvl1pPr marL="457200" lvl="0" indent="-228600" algn="l">
              <a:lnSpc>
                <a:spcPct val="90000"/>
              </a:lnSpc>
              <a:spcBef>
                <a:spcPts val="600"/>
              </a:spcBef>
              <a:spcAft>
                <a:spcPts val="0"/>
              </a:spcAft>
              <a:buClr>
                <a:schemeClr val="lt1"/>
              </a:buClr>
              <a:buSzPts val="3200"/>
              <a:buNone/>
              <a:defRPr sz="3200" b="0">
                <a:solidFill>
                  <a:schemeClr val="lt1"/>
                </a:solidFill>
                <a:latin typeface="Arial Narrow"/>
                <a:ea typeface="Arial Narrow"/>
                <a:cs typeface="Arial Narrow"/>
                <a:sym typeface="Arial Narrow"/>
              </a:defRPr>
            </a:lvl1pPr>
            <a:lvl2pPr marL="914400" lvl="1" indent="-228600" algn="l">
              <a:lnSpc>
                <a:spcPct val="90000"/>
              </a:lnSpc>
              <a:spcBef>
                <a:spcPts val="1000"/>
              </a:spcBef>
              <a:spcAft>
                <a:spcPts val="0"/>
              </a:spcAft>
              <a:buClr>
                <a:schemeClr val="dk1"/>
              </a:buClr>
              <a:buSzPts val="20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200"/>
              </a:spcBef>
              <a:spcAft>
                <a:spcPts val="0"/>
              </a:spcAft>
              <a:buClr>
                <a:schemeClr val="dk1"/>
              </a:buClr>
              <a:buSzPts val="1600"/>
              <a:buNone/>
              <a:defRPr/>
            </a:lvl4pPr>
            <a:lvl5pPr marL="2286000" lvl="4" indent="-228600" algn="l">
              <a:lnSpc>
                <a:spcPct val="90000"/>
              </a:lnSpc>
              <a:spcBef>
                <a:spcPts val="100"/>
              </a:spcBef>
              <a:spcAft>
                <a:spcPts val="0"/>
              </a:spcAft>
              <a:buClr>
                <a:schemeClr val="dk1"/>
              </a:buClr>
              <a:buSzPts val="1400"/>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0" name="Google Shape;30;p4"/>
          <p:cNvSpPr txBox="1">
            <a:spLocks noGrp="1"/>
          </p:cNvSpPr>
          <p:nvPr>
            <p:ph type="ctrTitle"/>
          </p:nvPr>
        </p:nvSpPr>
        <p:spPr>
          <a:xfrm>
            <a:off x="320040" y="868680"/>
            <a:ext cx="3931920" cy="5120640"/>
          </a:xfrm>
          <a:prstGeom prst="rect">
            <a:avLst/>
          </a:prstGeom>
          <a:noFill/>
          <a:ln>
            <a:noFill/>
          </a:ln>
        </p:spPr>
        <p:txBody>
          <a:bodyPr spcFirstLastPara="1" wrap="square" lIns="91425" tIns="0" rIns="91425" bIns="0" anchor="ctr" anchorCtr="0">
            <a:noAutofit/>
          </a:bodyPr>
          <a:lstStyle>
            <a:lvl1pPr lvl="0" algn="l">
              <a:lnSpc>
                <a:spcPct val="85000"/>
              </a:lnSpc>
              <a:spcBef>
                <a:spcPts val="0"/>
              </a:spcBef>
              <a:spcAft>
                <a:spcPts val="0"/>
              </a:spcAft>
              <a:buClr>
                <a:schemeClr val="dk2"/>
              </a:buClr>
              <a:buSzPts val="3600"/>
              <a:buFont typeface="Arial Narrow"/>
              <a:buNone/>
              <a:defRPr sz="3600" b="1">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extLst>
      <p:ext uri="{BB962C8B-B14F-4D97-AF65-F5344CB8AC3E}">
        <p14:creationId xmlns:p14="http://schemas.microsoft.com/office/powerpoint/2010/main" val="105469553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Content">
  <p:cSld name="1_Title and Content">
    <p:spTree>
      <p:nvGrpSpPr>
        <p:cNvPr id="1" name="Shape 36"/>
        <p:cNvGrpSpPr/>
        <p:nvPr/>
      </p:nvGrpSpPr>
      <p:grpSpPr>
        <a:xfrm>
          <a:off x="0" y="0"/>
          <a:ext cx="0" cy="0"/>
          <a:chOff x="0" y="0"/>
          <a:chExt cx="0" cy="0"/>
        </a:xfrm>
      </p:grpSpPr>
      <p:sp>
        <p:nvSpPr>
          <p:cNvPr id="37" name="Google Shape;37;p6"/>
          <p:cNvSpPr txBox="1">
            <a:spLocks noGrp="1"/>
          </p:cNvSpPr>
          <p:nvPr>
            <p:ph type="title"/>
          </p:nvPr>
        </p:nvSpPr>
        <p:spPr>
          <a:xfrm>
            <a:off x="320040" y="138224"/>
            <a:ext cx="8503920" cy="1097280"/>
          </a:xfrm>
          <a:prstGeom prst="rect">
            <a:avLst/>
          </a:prstGeom>
          <a:noFill/>
          <a:ln>
            <a:noFill/>
          </a:ln>
        </p:spPr>
        <p:txBody>
          <a:bodyPr spcFirstLastPara="1" wrap="square" lIns="91425" tIns="45700" rIns="91425" bIns="45700" anchor="ctr" anchorCtr="0">
            <a:noAutofit/>
          </a:bodyPr>
          <a:lstStyle>
            <a:lvl1pPr lvl="0" algn="l">
              <a:lnSpc>
                <a:spcPct val="85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 name="Google Shape;38;p6"/>
          <p:cNvSpPr txBox="1">
            <a:spLocks noGrp="1"/>
          </p:cNvSpPr>
          <p:nvPr>
            <p:ph type="body" idx="1"/>
          </p:nvPr>
        </p:nvSpPr>
        <p:spPr>
          <a:xfrm>
            <a:off x="320675" y="1737360"/>
            <a:ext cx="8502650" cy="4261104"/>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2000"/>
              </a:spcBef>
              <a:spcAft>
                <a:spcPts val="0"/>
              </a:spcAft>
              <a:buClr>
                <a:schemeClr val="dk1"/>
              </a:buClr>
              <a:buSzPts val="1800"/>
              <a:buChar char="•"/>
              <a:defRPr/>
            </a:lvl1pPr>
            <a:lvl2pPr marL="914400" lvl="1" indent="-342900" algn="l">
              <a:lnSpc>
                <a:spcPct val="90000"/>
              </a:lnSpc>
              <a:spcBef>
                <a:spcPts val="10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200"/>
              </a:spcBef>
              <a:spcAft>
                <a:spcPts val="0"/>
              </a:spcAft>
              <a:buClr>
                <a:schemeClr val="dk1"/>
              </a:buClr>
              <a:buSzPts val="1800"/>
              <a:buChar char="•"/>
              <a:defRPr/>
            </a:lvl4pPr>
            <a:lvl5pPr marL="2286000" lvl="4" indent="-342900" algn="l">
              <a:lnSpc>
                <a:spcPct val="90000"/>
              </a:lnSpc>
              <a:spcBef>
                <a:spcPts val="10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34451236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71551" y="1761068"/>
            <a:ext cx="7192913" cy="1828813"/>
          </a:xfrm>
        </p:spPr>
        <p:txBody>
          <a:bodyPr anchor="b"/>
          <a:lstStyle>
            <a:lvl1pPr algn="ctr">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971551" y="3589879"/>
            <a:ext cx="7192913" cy="150705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8E36636D-D922-432D-A958-524484B5923D}" type="datetimeFigureOut">
              <a:rPr lang="en-US" smtClean="0"/>
              <a:pPr/>
              <a:t>3/10/2022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F28FB93-0A08-4E7D-8E63-9EFA29F1E093}" type="slidenum">
              <a:rPr lang="en-US" smtClean="0"/>
              <a:pPr/>
              <a:t>‹#›</a:t>
            </a:fld>
            <a:endParaRPr lang="en-US" dirty="0"/>
          </a:p>
        </p:txBody>
      </p:sp>
    </p:spTree>
    <p:extLst>
      <p:ext uri="{BB962C8B-B14F-4D97-AF65-F5344CB8AC3E}">
        <p14:creationId xmlns:p14="http://schemas.microsoft.com/office/powerpoint/2010/main" val="2408321402"/>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85347" y="1732449"/>
            <a:ext cx="3795373" cy="4058750"/>
          </a:xfrm>
        </p:spPr>
        <p:txBody>
          <a:bodyPr anchor="t">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52169" y="1732450"/>
            <a:ext cx="3798499" cy="4058751"/>
          </a:xfrm>
        </p:spPr>
        <p:txBody>
          <a:bodyPr anchor="t">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8E36636D-D922-432D-A958-524484B5923D}" type="datetimeFigureOut">
              <a:rPr lang="en-US" smtClean="0"/>
              <a:pPr/>
              <a:t>3/10/2022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F28FB93-0A08-4E7D-8E63-9EFA29F1E093}" type="slidenum">
              <a:rPr lang="en-US" smtClean="0"/>
              <a:pPr/>
              <a:t>‹#›</a:t>
            </a:fld>
            <a:endParaRPr lang="en-US" dirty="0"/>
          </a:p>
        </p:txBody>
      </p:sp>
    </p:spTree>
    <p:extLst>
      <p:ext uri="{BB962C8B-B14F-4D97-AF65-F5344CB8AC3E}">
        <p14:creationId xmlns:p14="http://schemas.microsoft.com/office/powerpoint/2010/main" val="1940334705"/>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descr="Slate-V2-S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345" y="1770323"/>
            <a:ext cx="3787423" cy="4112953"/>
          </a:xfrm>
          <a:prstGeom prst="rect">
            <a:avLst/>
          </a:prstGeom>
        </p:spPr>
      </p:pic>
      <p:pic>
        <p:nvPicPr>
          <p:cNvPr id="14" name="Picture 13" descr="Slate-V2-S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63245" y="1770323"/>
            <a:ext cx="3787423" cy="4112953"/>
          </a:xfrm>
          <a:prstGeom prst="rect">
            <a:avLst/>
          </a:prstGeom>
        </p:spPr>
      </p:pic>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754404" y="1835254"/>
            <a:ext cx="3657258" cy="54488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754404" y="2380138"/>
            <a:ext cx="3657258"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721225" y="1835255"/>
            <a:ext cx="3671498" cy="544883"/>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4721225" y="2380138"/>
            <a:ext cx="3671498"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8E36636D-D922-432D-A958-524484B5923D}" type="datetimeFigureOut">
              <a:rPr lang="en-US" smtClean="0"/>
              <a:pPr/>
              <a:t>3/10/2022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F28FB93-0A08-4E7D-8E63-9EFA29F1E093}" type="slidenum">
              <a:rPr lang="en-US" smtClean="0"/>
              <a:pPr/>
              <a:t>‹#›</a:t>
            </a:fld>
            <a:endParaRPr lang="en-US" dirty="0"/>
          </a:p>
        </p:txBody>
      </p:sp>
    </p:spTree>
    <p:extLst>
      <p:ext uri="{BB962C8B-B14F-4D97-AF65-F5344CB8AC3E}">
        <p14:creationId xmlns:p14="http://schemas.microsoft.com/office/powerpoint/2010/main" val="2254175394"/>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8E36636D-D922-432D-A958-524484B5923D}" type="datetimeFigureOut">
              <a:rPr lang="en-US" smtClean="0"/>
              <a:pPr/>
              <a:t>3/10/2022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F28FB93-0A08-4E7D-8E63-9EFA29F1E093}" type="slidenum">
              <a:rPr lang="en-US" smtClean="0"/>
              <a:pPr/>
              <a:t>‹#›</a:t>
            </a:fld>
            <a:endParaRPr lang="en-US" dirty="0"/>
          </a:p>
        </p:txBody>
      </p:sp>
    </p:spTree>
    <p:extLst>
      <p:ext uri="{BB962C8B-B14F-4D97-AF65-F5344CB8AC3E}">
        <p14:creationId xmlns:p14="http://schemas.microsoft.com/office/powerpoint/2010/main" val="39471083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E36636D-D922-432D-A958-524484B5923D}" type="datetimeFigureOut">
              <a:rPr lang="en-US" smtClean="0"/>
              <a:pPr/>
              <a:t>3/10/2022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F28FB93-0A08-4E7D-8E63-9EFA29F1E093}" type="slidenum">
              <a:rPr lang="en-US" smtClean="0"/>
              <a:pPr/>
              <a:t>‹#›</a:t>
            </a:fld>
            <a:endParaRPr lang="en-US" dirty="0"/>
          </a:p>
        </p:txBody>
      </p:sp>
    </p:spTree>
    <p:extLst>
      <p:ext uri="{BB962C8B-B14F-4D97-AF65-F5344CB8AC3E}">
        <p14:creationId xmlns:p14="http://schemas.microsoft.com/office/powerpoint/2010/main" val="19616291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347" y="609600"/>
            <a:ext cx="2780167" cy="1821918"/>
          </a:xfrm>
        </p:spPr>
        <p:txBody>
          <a:bodyPr anchor="b">
            <a:normAutofit/>
          </a:bodyPr>
          <a:lstStyle>
            <a:lvl1pPr algn="ctr">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3641725" y="609600"/>
            <a:ext cx="4808943" cy="5181600"/>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85347" y="2431518"/>
            <a:ext cx="2780167" cy="3359681"/>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8E36636D-D922-432D-A958-524484B5923D}" type="datetimeFigureOut">
              <a:rPr lang="en-US" smtClean="0"/>
              <a:pPr/>
              <a:t>3/10/2022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F28FB93-0A08-4E7D-8E63-9EFA29F1E093}" type="slidenum">
              <a:rPr lang="en-US" smtClean="0"/>
              <a:pPr/>
              <a:t>‹#›</a:t>
            </a:fld>
            <a:endParaRPr lang="en-US" dirty="0"/>
          </a:p>
        </p:txBody>
      </p:sp>
    </p:spTree>
    <p:extLst>
      <p:ext uri="{BB962C8B-B14F-4D97-AF65-F5344CB8AC3E}">
        <p14:creationId xmlns:p14="http://schemas.microsoft.com/office/powerpoint/2010/main" val="1197710299"/>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2" name="Picture 11" descr="Slate-V2-S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44987" y="609923"/>
            <a:ext cx="3428146" cy="5205472"/>
          </a:xfrm>
          <a:prstGeom prst="rect">
            <a:avLst/>
          </a:prstGeom>
        </p:spPr>
      </p:pic>
      <p:sp>
        <p:nvSpPr>
          <p:cNvPr id="2" name="Title 1"/>
          <p:cNvSpPr>
            <a:spLocks noGrp="1"/>
          </p:cNvSpPr>
          <p:nvPr>
            <p:ph type="title"/>
          </p:nvPr>
        </p:nvSpPr>
        <p:spPr>
          <a:xfrm>
            <a:off x="685347" y="609923"/>
            <a:ext cx="3924676" cy="1829338"/>
          </a:xfrm>
        </p:spPr>
        <p:txBody>
          <a:bodyPr anchor="b">
            <a:noAutofit/>
          </a:bodyPr>
          <a:lstStyle>
            <a:lvl1pPr algn="ctr">
              <a:defRPr sz="32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4976728" y="743989"/>
            <a:ext cx="3165375"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685347" y="2439261"/>
            <a:ext cx="3924676" cy="337613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8E36636D-D922-432D-A958-524484B5923D}" type="datetimeFigureOut">
              <a:rPr lang="en-US" smtClean="0"/>
              <a:pPr/>
              <a:t>3/10/2022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F28FB93-0A08-4E7D-8E63-9EFA29F1E093}" type="slidenum">
              <a:rPr lang="en-US" smtClean="0"/>
              <a:pPr/>
              <a:t>‹#›</a:t>
            </a:fld>
            <a:endParaRPr lang="en-US" dirty="0"/>
          </a:p>
        </p:txBody>
      </p:sp>
    </p:spTree>
    <p:extLst>
      <p:ext uri="{BB962C8B-B14F-4D97-AF65-F5344CB8AC3E}">
        <p14:creationId xmlns:p14="http://schemas.microsoft.com/office/powerpoint/2010/main" val="3509543174"/>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346" y="609600"/>
            <a:ext cx="776532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85346" y="1732450"/>
            <a:ext cx="7765322"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5759052" y="5883276"/>
            <a:ext cx="20574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8E36636D-D922-432D-A958-524484B5923D}" type="datetimeFigureOut">
              <a:rPr lang="en-US" smtClean="0"/>
              <a:pPr/>
              <a:t>3/10/2022</a:t>
            </a:fld>
            <a:endParaRPr lang="en-US" dirty="0"/>
          </a:p>
        </p:txBody>
      </p:sp>
      <p:sp>
        <p:nvSpPr>
          <p:cNvPr id="5" name="Footer Placeholder 4"/>
          <p:cNvSpPr>
            <a:spLocks noGrp="1"/>
          </p:cNvSpPr>
          <p:nvPr>
            <p:ph type="ftr" sz="quarter" idx="3"/>
          </p:nvPr>
        </p:nvSpPr>
        <p:spPr>
          <a:xfrm>
            <a:off x="685347" y="5883276"/>
            <a:ext cx="5004649"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7885509" y="5883276"/>
            <a:ext cx="565159"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DF28FB93-0A08-4E7D-8E63-9EFA29F1E093}" type="slidenum">
              <a:rPr lang="en-US" smtClean="0"/>
              <a:pPr/>
              <a:t>‹#›</a:t>
            </a:fld>
            <a:endParaRPr lang="en-US" dirty="0"/>
          </a:p>
        </p:txBody>
      </p:sp>
    </p:spTree>
    <p:extLst>
      <p:ext uri="{BB962C8B-B14F-4D97-AF65-F5344CB8AC3E}">
        <p14:creationId xmlns:p14="http://schemas.microsoft.com/office/powerpoint/2010/main" val="3723251994"/>
      </p:ext>
    </p:extLst>
  </p:cSld>
  <p:clrMap bg1="dk1" tx1="lt1" bg2="dk2" tx2="lt2" accent1="accent1" accent2="accent2" accent3="accent3" accent4="accent4" accent5="accent5" accent6="accent6" hlink="hlink" folHlink="folHlink"/>
  <p:sldLayoutIdLst>
    <p:sldLayoutId id="2147483704" r:id="rId1"/>
    <p:sldLayoutId id="2147483705" r:id="rId2"/>
    <p:sldLayoutId id="2147483706" r:id="rId3"/>
    <p:sldLayoutId id="2147483707" r:id="rId4"/>
    <p:sldLayoutId id="2147483708" r:id="rId5"/>
    <p:sldLayoutId id="2147483709" r:id="rId6"/>
    <p:sldLayoutId id="2147483710" r:id="rId7"/>
    <p:sldLayoutId id="2147483711" r:id="rId8"/>
    <p:sldLayoutId id="2147483712" r:id="rId9"/>
    <p:sldLayoutId id="2147483713" r:id="rId10"/>
    <p:sldLayoutId id="2147483714" r:id="rId11"/>
    <p:sldLayoutId id="2147483715" r:id="rId12"/>
    <p:sldLayoutId id="2147483716" r:id="rId13"/>
    <p:sldLayoutId id="2147483717" r:id="rId14"/>
    <p:sldLayoutId id="2147483718" r:id="rId15"/>
    <p:sldLayoutId id="2147483719" r:id="rId16"/>
    <p:sldLayoutId id="2147483720" r:id="rId17"/>
    <p:sldLayoutId id="2147483721" r:id="rId18"/>
    <p:sldLayoutId id="2147483722" r:id="rId19"/>
    <p:sldLayoutId id="2147483723" r:id="rId20"/>
    <p:sldLayoutId id="2147483724" r:id="rId21"/>
  </p:sldLayoutIdLst>
  <p:hf sldNum="0" hdr="0" ftr="0" dt="0"/>
  <p:txStyles>
    <p:title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21.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19.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2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9.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21.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21.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21.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4.xml"/><Relationship Id="rId1" Type="http://schemas.openxmlformats.org/officeDocument/2006/relationships/slideLayout" Target="../slideLayouts/slideLayout19.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5.xml"/><Relationship Id="rId1" Type="http://schemas.openxmlformats.org/officeDocument/2006/relationships/slideLayout" Target="../slideLayouts/slideLayout21.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6.xml"/><Relationship Id="rId1" Type="http://schemas.openxmlformats.org/officeDocument/2006/relationships/slideLayout" Target="../slideLayouts/slideLayout19.xml"/></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7.xml"/><Relationship Id="rId1" Type="http://schemas.openxmlformats.org/officeDocument/2006/relationships/slideLayout" Target="../slideLayouts/slideLayout19.xm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8.xml"/><Relationship Id="rId1" Type="http://schemas.openxmlformats.org/officeDocument/2006/relationships/slideLayout" Target="../slideLayouts/slideLayout19.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9.xml"/></Relationships>
</file>

<file path=ppt/slides/_rels/slide30.xml.rels><?xml version="1.0" encoding="UTF-8" standalone="yes"?>
<Relationships xmlns="http://schemas.openxmlformats.org/package/2006/relationships"><Relationship Id="rId3" Type="http://schemas.openxmlformats.org/officeDocument/2006/relationships/hyperlink" Target="https://www.mountaingoatsoftware.com/blog/what-are-story-points" TargetMode="External"/><Relationship Id="rId2" Type="http://schemas.openxmlformats.org/officeDocument/2006/relationships/notesSlide" Target="../notesSlides/notesSlide30.xml"/><Relationship Id="rId1" Type="http://schemas.openxmlformats.org/officeDocument/2006/relationships/slideLayout" Target="../slideLayouts/slideLayout18.xml"/><Relationship Id="rId6" Type="http://schemas.openxmlformats.org/officeDocument/2006/relationships/hyperlink" Target="https://www.mountaingoatsoftware.com/blog/story-points-are-still-about-effort" TargetMode="External"/><Relationship Id="rId5" Type="http://schemas.openxmlformats.org/officeDocument/2006/relationships/hyperlink" Target="https://www.mountaingoatsoftware.com/blog/its-effort-not-complexity" TargetMode="External"/><Relationship Id="rId4" Type="http://schemas.openxmlformats.org/officeDocument/2006/relationships/hyperlink" Target="https://www.mountaingoatsoftware.com/blog/the-main-benefit-of-story-points"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9.xml"/><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9.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0.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1.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21.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2"/>
          <p:cNvSpPr txBox="1">
            <a:spLocks noGrp="1"/>
          </p:cNvSpPr>
          <p:nvPr>
            <p:ph type="ctrTitle"/>
          </p:nvPr>
        </p:nvSpPr>
        <p:spPr>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chemeClr val="lt1"/>
              </a:buClr>
              <a:buSzPts val="3600"/>
              <a:buFont typeface="Arial Narrow"/>
              <a:buNone/>
            </a:pPr>
            <a:r>
              <a:rPr lang="en-US" sz="6000" dirty="0">
                <a:latin typeface="Caveat" panose="020B0604020202020204" charset="0"/>
              </a:rPr>
              <a:t>Relative Story Pointing Basics</a:t>
            </a:r>
            <a:endParaRPr sz="6000" dirty="0">
              <a:latin typeface="Caveat" panose="020B0604020202020204" charset="0"/>
            </a:endParaRPr>
          </a:p>
        </p:txBody>
      </p:sp>
      <p:sp>
        <p:nvSpPr>
          <p:cNvPr id="67" name="Google Shape;67;p12"/>
          <p:cNvSpPr txBox="1">
            <a:spLocks noGrp="1"/>
          </p:cNvSpPr>
          <p:nvPr>
            <p:ph type="body" idx="1"/>
          </p:nvPr>
        </p:nvSpPr>
        <p:spPr>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1600"/>
              <a:buNone/>
            </a:pPr>
            <a:r>
              <a:rPr lang="en-US" sz="2800" dirty="0">
                <a:latin typeface="Caveat" panose="020B0604020202020204" charset="0"/>
              </a:rPr>
              <a:t>Jason Knight</a:t>
            </a:r>
            <a:endParaRPr sz="2800" dirty="0">
              <a:latin typeface="Caveat" panose="020B0604020202020204" charset="0"/>
            </a:endParaRPr>
          </a:p>
        </p:txBody>
      </p:sp>
      <p:sp>
        <p:nvSpPr>
          <p:cNvPr id="68" name="Google Shape;68;p12"/>
          <p:cNvSpPr txBox="1">
            <a:spLocks noGrp="1"/>
          </p:cNvSpPr>
          <p:nvPr>
            <p:ph type="body" idx="2"/>
          </p:nvPr>
        </p:nvSpPr>
        <p:spPr>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1600"/>
              <a:buNone/>
            </a:pPr>
            <a:r>
              <a:rPr lang="en-US" sz="2800" dirty="0">
                <a:latin typeface="Caveat" panose="020B0604020202020204" charset="0"/>
              </a:rPr>
              <a:t>4/29/2019</a:t>
            </a:r>
            <a:endParaRPr sz="2800" dirty="0">
              <a:latin typeface="Caveat" panose="020B060402020202020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1"/>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85000"/>
              </a:lnSpc>
              <a:spcBef>
                <a:spcPts val="0"/>
              </a:spcBef>
              <a:spcAft>
                <a:spcPts val="0"/>
              </a:spcAft>
              <a:buClr>
                <a:schemeClr val="dk2"/>
              </a:buClr>
              <a:buSzPts val="3600"/>
              <a:buFont typeface="Arial Narrow"/>
              <a:buNone/>
            </a:pPr>
            <a:r>
              <a:rPr lang="en-US"/>
              <a:t>Complexity</a:t>
            </a:r>
            <a:endParaRPr/>
          </a:p>
        </p:txBody>
      </p:sp>
      <p:sp>
        <p:nvSpPr>
          <p:cNvPr id="150" name="Google Shape;150;p21"/>
          <p:cNvSpPr txBox="1"/>
          <p:nvPr/>
        </p:nvSpPr>
        <p:spPr>
          <a:xfrm>
            <a:off x="320040" y="5478781"/>
            <a:ext cx="8503800" cy="6348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accent2"/>
              </a:buClr>
              <a:buSzPts val="1620"/>
              <a:buFont typeface="Arial Narrow"/>
              <a:buNone/>
            </a:pPr>
            <a:r>
              <a:rPr lang="en-US" sz="1800" b="1">
                <a:solidFill>
                  <a:schemeClr val="lt1"/>
                </a:solidFill>
                <a:latin typeface="Arial Narrow"/>
                <a:ea typeface="Arial Narrow"/>
                <a:cs typeface="Arial Narrow"/>
                <a:sym typeface="Arial Narrow"/>
              </a:rPr>
              <a:t>More complexity means higher estimates</a:t>
            </a:r>
            <a:endParaRPr/>
          </a:p>
        </p:txBody>
      </p:sp>
      <p:cxnSp>
        <p:nvCxnSpPr>
          <p:cNvPr id="151" name="Google Shape;151;p21"/>
          <p:cNvCxnSpPr/>
          <p:nvPr/>
        </p:nvCxnSpPr>
        <p:spPr>
          <a:xfrm>
            <a:off x="320040" y="5295900"/>
            <a:ext cx="8467200" cy="0"/>
          </a:xfrm>
          <a:prstGeom prst="straightConnector1">
            <a:avLst/>
          </a:prstGeom>
          <a:noFill/>
          <a:ln w="25400" cap="rnd" cmpd="sng">
            <a:solidFill>
              <a:srgbClr val="A5A5A5"/>
            </a:solidFill>
            <a:prstDash val="dot"/>
            <a:round/>
            <a:headEnd type="none" w="med" len="med"/>
            <a:tailEnd type="none" w="med" len="med"/>
          </a:ln>
        </p:spPr>
      </p:cxnSp>
      <p:pic>
        <p:nvPicPr>
          <p:cNvPr id="152" name="Google Shape;152;p21"/>
          <p:cNvPicPr preferRelativeResize="0"/>
          <p:nvPr/>
        </p:nvPicPr>
        <p:blipFill>
          <a:blip r:embed="rId3">
            <a:alphaModFix/>
          </a:blip>
          <a:stretch>
            <a:fillRect/>
          </a:stretch>
        </p:blipFill>
        <p:spPr>
          <a:xfrm>
            <a:off x="2945513" y="847625"/>
            <a:ext cx="3256175" cy="4374824"/>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0"/>
                                        </p:tgtEl>
                                        <p:attrNameLst>
                                          <p:attrName>style.visibility</p:attrName>
                                        </p:attrNameLst>
                                      </p:cBhvr>
                                      <p:to>
                                        <p:strVal val="visible"/>
                                      </p:to>
                                    </p:set>
                                    <p:animEffect transition="in" filter="fade">
                                      <p:cBhvr>
                                        <p:cTn id="7" dur="1000"/>
                                        <p:tgtEl>
                                          <p:spTgt spid="1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22"/>
          <p:cNvSpPr txBox="1">
            <a:spLocks noGrp="1"/>
          </p:cNvSpPr>
          <p:nvPr>
            <p:ph type="title" idx="4294967295"/>
          </p:nvPr>
        </p:nvSpPr>
        <p:spPr>
          <a:xfrm>
            <a:off x="0" y="138113"/>
            <a:ext cx="8502650" cy="1096962"/>
          </a:xfrm>
          <a:prstGeom prst="rect">
            <a:avLst/>
          </a:prstGeom>
          <a:noFill/>
          <a:ln>
            <a:noFill/>
          </a:ln>
        </p:spPr>
        <p:txBody>
          <a:bodyPr spcFirstLastPara="1" wrap="square" lIns="91425" tIns="45700" rIns="91425" bIns="45700" anchor="ctr" anchorCtr="0">
            <a:noAutofit/>
          </a:bodyPr>
          <a:lstStyle/>
          <a:p>
            <a:pPr marL="0" lvl="0" indent="0" algn="l" rtl="0">
              <a:lnSpc>
                <a:spcPct val="85000"/>
              </a:lnSpc>
              <a:spcBef>
                <a:spcPts val="0"/>
              </a:spcBef>
              <a:spcAft>
                <a:spcPts val="0"/>
              </a:spcAft>
              <a:buClr>
                <a:schemeClr val="dk2"/>
              </a:buClr>
              <a:buSzPts val="3600"/>
              <a:buFont typeface="Arial Narrow"/>
              <a:buNone/>
            </a:pPr>
            <a:r>
              <a:rPr lang="en-US">
                <a:solidFill>
                  <a:schemeClr val="lt1"/>
                </a:solidFill>
              </a:rPr>
              <a:t>Why not just use complexity?</a:t>
            </a:r>
            <a:endParaRPr>
              <a:solidFill>
                <a:schemeClr val="lt1"/>
              </a:solidFill>
            </a:endParaRPr>
          </a:p>
        </p:txBody>
      </p:sp>
      <p:pic>
        <p:nvPicPr>
          <p:cNvPr id="159" name="Google Shape;159;p22"/>
          <p:cNvPicPr preferRelativeResize="0"/>
          <p:nvPr/>
        </p:nvPicPr>
        <p:blipFill rotWithShape="1">
          <a:blip r:embed="rId3">
            <a:alphaModFix/>
          </a:blip>
          <a:srcRect l="12369" r="29034"/>
          <a:stretch/>
        </p:blipFill>
        <p:spPr>
          <a:xfrm>
            <a:off x="1223625" y="1451250"/>
            <a:ext cx="2904700" cy="3531900"/>
          </a:xfrm>
          <a:prstGeom prst="rect">
            <a:avLst/>
          </a:prstGeom>
          <a:noFill/>
          <a:ln>
            <a:noFill/>
          </a:ln>
        </p:spPr>
      </p:pic>
      <p:pic>
        <p:nvPicPr>
          <p:cNvPr id="160" name="Google Shape;160;p22"/>
          <p:cNvPicPr preferRelativeResize="0"/>
          <p:nvPr/>
        </p:nvPicPr>
        <p:blipFill>
          <a:blip r:embed="rId4">
            <a:alphaModFix/>
          </a:blip>
          <a:stretch>
            <a:fillRect/>
          </a:stretch>
        </p:blipFill>
        <p:spPr>
          <a:xfrm>
            <a:off x="5484593" y="1451250"/>
            <a:ext cx="2435782" cy="3531900"/>
          </a:xfrm>
          <a:prstGeom prst="rect">
            <a:avLst/>
          </a:prstGeom>
          <a:noFill/>
          <a:ln>
            <a:noFill/>
          </a:ln>
        </p:spPr>
      </p:pic>
      <p:sp>
        <p:nvSpPr>
          <p:cNvPr id="161" name="Google Shape;161;p22"/>
          <p:cNvSpPr txBox="1"/>
          <p:nvPr/>
        </p:nvSpPr>
        <p:spPr>
          <a:xfrm>
            <a:off x="320040" y="5478781"/>
            <a:ext cx="8503800" cy="6348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accent2"/>
              </a:buClr>
              <a:buSzPts val="1620"/>
              <a:buFont typeface="Arial Narrow"/>
              <a:buNone/>
            </a:pPr>
            <a:r>
              <a:rPr lang="en-US" sz="1800" b="1">
                <a:solidFill>
                  <a:schemeClr val="lt1"/>
                </a:solidFill>
                <a:latin typeface="Arial Narrow"/>
                <a:ea typeface="Arial Narrow"/>
                <a:cs typeface="Arial Narrow"/>
                <a:sym typeface="Arial Narrow"/>
              </a:rPr>
              <a:t>Complexity is just not enough to describe effort</a:t>
            </a:r>
            <a:endParaRPr/>
          </a:p>
        </p:txBody>
      </p:sp>
      <p:cxnSp>
        <p:nvCxnSpPr>
          <p:cNvPr id="162" name="Google Shape;162;p22"/>
          <p:cNvCxnSpPr/>
          <p:nvPr/>
        </p:nvCxnSpPr>
        <p:spPr>
          <a:xfrm>
            <a:off x="320040" y="5295900"/>
            <a:ext cx="8467200" cy="0"/>
          </a:xfrm>
          <a:prstGeom prst="straightConnector1">
            <a:avLst/>
          </a:prstGeom>
          <a:noFill/>
          <a:ln w="25400" cap="rnd" cmpd="sng">
            <a:solidFill>
              <a:srgbClr val="A5A5A5"/>
            </a:solidFill>
            <a:prstDash val="dot"/>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9"/>
                                        </p:tgtEl>
                                        <p:attrNameLst>
                                          <p:attrName>style.visibility</p:attrName>
                                        </p:attrNameLst>
                                      </p:cBhvr>
                                      <p:to>
                                        <p:strVal val="visible"/>
                                      </p:to>
                                    </p:set>
                                    <p:animEffect transition="in" filter="fade">
                                      <p:cBhvr>
                                        <p:cTn id="7" dur="1000"/>
                                        <p:tgtEl>
                                          <p:spTgt spid="159"/>
                                        </p:tgtEl>
                                      </p:cBhvr>
                                    </p:animEffect>
                                  </p:childTnLst>
                                </p:cTn>
                              </p:par>
                              <p:par>
                                <p:cTn id="8" presetID="10" presetClass="entr" presetSubtype="0" fill="hold" nodeType="withEffect">
                                  <p:stCondLst>
                                    <p:cond delay="0"/>
                                  </p:stCondLst>
                                  <p:childTnLst>
                                    <p:set>
                                      <p:cBhvr>
                                        <p:cTn id="9" dur="1" fill="hold">
                                          <p:stCondLst>
                                            <p:cond delay="0"/>
                                          </p:stCondLst>
                                        </p:cTn>
                                        <p:tgtEl>
                                          <p:spTgt spid="160"/>
                                        </p:tgtEl>
                                        <p:attrNameLst>
                                          <p:attrName>style.visibility</p:attrName>
                                        </p:attrNameLst>
                                      </p:cBhvr>
                                      <p:to>
                                        <p:strVal val="visible"/>
                                      </p:to>
                                    </p:set>
                                    <p:animEffect transition="in" filter="fade">
                                      <p:cBhvr>
                                        <p:cTn id="10" dur="1000"/>
                                        <p:tgtEl>
                                          <p:spTgt spid="16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61"/>
                                        </p:tgtEl>
                                        <p:attrNameLst>
                                          <p:attrName>style.visibility</p:attrName>
                                        </p:attrNameLst>
                                      </p:cBhvr>
                                      <p:to>
                                        <p:strVal val="visible"/>
                                      </p:to>
                                    </p:set>
                                    <p:animEffect transition="in" filter="fade">
                                      <p:cBhvr>
                                        <p:cTn id="15" dur="1000"/>
                                        <p:tgtEl>
                                          <p:spTgt spid="1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23"/>
          <p:cNvSpPr txBox="1">
            <a:spLocks noGrp="1"/>
          </p:cNvSpPr>
          <p:nvPr>
            <p:ph type="title" idx="4294967295"/>
          </p:nvPr>
        </p:nvSpPr>
        <p:spPr>
          <a:xfrm>
            <a:off x="0" y="138113"/>
            <a:ext cx="8502650" cy="1096962"/>
          </a:xfrm>
          <a:prstGeom prst="rect">
            <a:avLst/>
          </a:prstGeom>
          <a:noFill/>
          <a:ln>
            <a:noFill/>
          </a:ln>
        </p:spPr>
        <p:txBody>
          <a:bodyPr spcFirstLastPara="1" wrap="square" lIns="91425" tIns="45700" rIns="91425" bIns="45700" anchor="ctr" anchorCtr="0">
            <a:noAutofit/>
          </a:bodyPr>
          <a:lstStyle/>
          <a:p>
            <a:pPr marL="0" lvl="0" indent="0" algn="l" rtl="0">
              <a:lnSpc>
                <a:spcPct val="85000"/>
              </a:lnSpc>
              <a:spcBef>
                <a:spcPts val="0"/>
              </a:spcBef>
              <a:spcAft>
                <a:spcPts val="0"/>
              </a:spcAft>
              <a:buClr>
                <a:schemeClr val="dk2"/>
              </a:buClr>
              <a:buSzPts val="3600"/>
              <a:buFont typeface="Arial Narrow"/>
              <a:buNone/>
            </a:pPr>
            <a:r>
              <a:rPr lang="en-US">
                <a:solidFill>
                  <a:schemeClr val="lt1"/>
                </a:solidFill>
              </a:rPr>
              <a:t>Why not estimate time?</a:t>
            </a:r>
            <a:endParaRPr>
              <a:solidFill>
                <a:schemeClr val="lt1"/>
              </a:solidFill>
            </a:endParaRPr>
          </a:p>
        </p:txBody>
      </p:sp>
      <p:pic>
        <p:nvPicPr>
          <p:cNvPr id="169" name="Google Shape;169;p23"/>
          <p:cNvPicPr preferRelativeResize="0"/>
          <p:nvPr/>
        </p:nvPicPr>
        <p:blipFill rotWithShape="1">
          <a:blip r:embed="rId3">
            <a:alphaModFix/>
          </a:blip>
          <a:srcRect b="24035"/>
          <a:stretch/>
        </p:blipFill>
        <p:spPr>
          <a:xfrm>
            <a:off x="0" y="1235625"/>
            <a:ext cx="9144001" cy="3902625"/>
          </a:xfrm>
          <a:prstGeom prst="rect">
            <a:avLst/>
          </a:prstGeom>
          <a:noFill/>
          <a:ln>
            <a:noFill/>
          </a:ln>
        </p:spPr>
      </p:pic>
      <p:sp>
        <p:nvSpPr>
          <p:cNvPr id="170" name="Google Shape;170;p23"/>
          <p:cNvSpPr txBox="1"/>
          <p:nvPr/>
        </p:nvSpPr>
        <p:spPr>
          <a:xfrm>
            <a:off x="320040" y="5478781"/>
            <a:ext cx="8503800" cy="6348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accent2"/>
              </a:buClr>
              <a:buSzPts val="1620"/>
              <a:buFont typeface="Arial Narrow"/>
              <a:buNone/>
            </a:pPr>
            <a:r>
              <a:rPr lang="en-US" sz="1800" b="1">
                <a:solidFill>
                  <a:schemeClr val="lt1"/>
                </a:solidFill>
                <a:latin typeface="Arial Narrow"/>
                <a:ea typeface="Arial Narrow"/>
                <a:cs typeface="Arial Narrow"/>
                <a:sym typeface="Arial Narrow"/>
              </a:rPr>
              <a:t>Effort should </a:t>
            </a:r>
            <a:r>
              <a:rPr lang="en-US" sz="1800" b="1" i="1">
                <a:solidFill>
                  <a:schemeClr val="lt1"/>
                </a:solidFill>
                <a:latin typeface="Arial Narrow"/>
                <a:ea typeface="Arial Narrow"/>
                <a:cs typeface="Arial Narrow"/>
                <a:sym typeface="Arial Narrow"/>
              </a:rPr>
              <a:t>not</a:t>
            </a:r>
            <a:r>
              <a:rPr lang="en-US" sz="1800" b="1">
                <a:solidFill>
                  <a:schemeClr val="lt1"/>
                </a:solidFill>
                <a:latin typeface="Arial Narrow"/>
                <a:ea typeface="Arial Narrow"/>
                <a:cs typeface="Arial Narrow"/>
                <a:sym typeface="Arial Narrow"/>
              </a:rPr>
              <a:t> depend on who is doing the work</a:t>
            </a:r>
            <a:endParaRPr/>
          </a:p>
        </p:txBody>
      </p:sp>
      <p:cxnSp>
        <p:nvCxnSpPr>
          <p:cNvPr id="171" name="Google Shape;171;p23"/>
          <p:cNvCxnSpPr/>
          <p:nvPr/>
        </p:nvCxnSpPr>
        <p:spPr>
          <a:xfrm>
            <a:off x="320040" y="5295900"/>
            <a:ext cx="8467200" cy="0"/>
          </a:xfrm>
          <a:prstGeom prst="straightConnector1">
            <a:avLst/>
          </a:prstGeom>
          <a:noFill/>
          <a:ln w="25400" cap="rnd" cmpd="sng">
            <a:solidFill>
              <a:srgbClr val="A5A5A5"/>
            </a:solidFill>
            <a:prstDash val="dot"/>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0"/>
                                        </p:tgtEl>
                                        <p:attrNameLst>
                                          <p:attrName>style.visibility</p:attrName>
                                        </p:attrNameLst>
                                      </p:cBhvr>
                                      <p:to>
                                        <p:strVal val="visible"/>
                                      </p:to>
                                    </p:set>
                                    <p:animEffect transition="in" filter="fade">
                                      <p:cBhvr>
                                        <p:cTn id="7" dur="1000"/>
                                        <p:tgtEl>
                                          <p:spTgt spid="1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24"/>
          <p:cNvSpPr txBox="1">
            <a:spLocks noGrp="1"/>
          </p:cNvSpPr>
          <p:nvPr>
            <p:ph type="title" idx="4294967295"/>
          </p:nvPr>
        </p:nvSpPr>
        <p:spPr>
          <a:xfrm>
            <a:off x="0" y="138113"/>
            <a:ext cx="8502650" cy="1096962"/>
          </a:xfrm>
          <a:prstGeom prst="rect">
            <a:avLst/>
          </a:prstGeom>
          <a:noFill/>
          <a:ln>
            <a:noFill/>
          </a:ln>
        </p:spPr>
        <p:txBody>
          <a:bodyPr spcFirstLastPara="1" wrap="square" lIns="91425" tIns="45700" rIns="91425" bIns="45700" anchor="ctr" anchorCtr="0">
            <a:noAutofit/>
          </a:bodyPr>
          <a:lstStyle/>
          <a:p>
            <a:pPr marL="0" lvl="0" indent="0" algn="l" rtl="0">
              <a:lnSpc>
                <a:spcPct val="85000"/>
              </a:lnSpc>
              <a:spcBef>
                <a:spcPts val="0"/>
              </a:spcBef>
              <a:spcAft>
                <a:spcPts val="0"/>
              </a:spcAft>
              <a:buClr>
                <a:schemeClr val="dk2"/>
              </a:buClr>
              <a:buSzPts val="3600"/>
              <a:buFont typeface="Arial Narrow"/>
              <a:buNone/>
            </a:pPr>
            <a:r>
              <a:rPr lang="en-US">
                <a:solidFill>
                  <a:schemeClr val="lt1"/>
                </a:solidFill>
              </a:rPr>
              <a:t>Why not forecast </a:t>
            </a:r>
            <a:r>
              <a:rPr lang="en-US" i="1">
                <a:solidFill>
                  <a:schemeClr val="lt1"/>
                </a:solidFill>
              </a:rPr>
              <a:t>individual</a:t>
            </a:r>
            <a:r>
              <a:rPr lang="en-US">
                <a:solidFill>
                  <a:schemeClr val="lt1"/>
                </a:solidFill>
              </a:rPr>
              <a:t> velocity?</a:t>
            </a:r>
            <a:endParaRPr>
              <a:solidFill>
                <a:schemeClr val="lt1"/>
              </a:solidFill>
            </a:endParaRPr>
          </a:p>
        </p:txBody>
      </p:sp>
      <p:sp>
        <p:nvSpPr>
          <p:cNvPr id="178" name="Google Shape;178;p24"/>
          <p:cNvSpPr txBox="1"/>
          <p:nvPr/>
        </p:nvSpPr>
        <p:spPr>
          <a:xfrm>
            <a:off x="320040" y="5478781"/>
            <a:ext cx="8503800" cy="6348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accent2"/>
              </a:buClr>
              <a:buSzPts val="1620"/>
              <a:buFont typeface="Arial Narrow"/>
              <a:buNone/>
            </a:pPr>
            <a:r>
              <a:rPr lang="en-US" sz="1800" b="1">
                <a:solidFill>
                  <a:schemeClr val="lt1"/>
                </a:solidFill>
                <a:latin typeface="Arial Narrow"/>
                <a:ea typeface="Arial Narrow"/>
                <a:cs typeface="Arial Narrow"/>
                <a:sym typeface="Arial Narrow"/>
              </a:rPr>
              <a:t>Collaborative work requires collaborative forecasting</a:t>
            </a:r>
            <a:endParaRPr/>
          </a:p>
        </p:txBody>
      </p:sp>
      <p:cxnSp>
        <p:nvCxnSpPr>
          <p:cNvPr id="179" name="Google Shape;179;p24"/>
          <p:cNvCxnSpPr/>
          <p:nvPr/>
        </p:nvCxnSpPr>
        <p:spPr>
          <a:xfrm>
            <a:off x="320040" y="5295900"/>
            <a:ext cx="8467200" cy="0"/>
          </a:xfrm>
          <a:prstGeom prst="straightConnector1">
            <a:avLst/>
          </a:prstGeom>
          <a:noFill/>
          <a:ln w="25400" cap="rnd" cmpd="sng">
            <a:solidFill>
              <a:srgbClr val="A5A5A5"/>
            </a:solidFill>
            <a:prstDash val="dot"/>
            <a:round/>
            <a:headEnd type="none" w="med" len="med"/>
            <a:tailEnd type="none" w="med" len="med"/>
          </a:ln>
        </p:spPr>
      </p:cxnSp>
      <p:pic>
        <p:nvPicPr>
          <p:cNvPr id="180" name="Google Shape;180;p24"/>
          <p:cNvPicPr preferRelativeResize="0"/>
          <p:nvPr/>
        </p:nvPicPr>
        <p:blipFill>
          <a:blip r:embed="rId3">
            <a:alphaModFix/>
          </a:blip>
          <a:stretch>
            <a:fillRect/>
          </a:stretch>
        </p:blipFill>
        <p:spPr>
          <a:xfrm>
            <a:off x="0" y="1235625"/>
            <a:ext cx="9144000" cy="392654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8"/>
                                        </p:tgtEl>
                                        <p:attrNameLst>
                                          <p:attrName>style.visibility</p:attrName>
                                        </p:attrNameLst>
                                      </p:cBhvr>
                                      <p:to>
                                        <p:strVal val="visible"/>
                                      </p:to>
                                    </p:set>
                                    <p:animEffect transition="in" filter="fade">
                                      <p:cBhvr>
                                        <p:cTn id="7" dur="1000"/>
                                        <p:tgtEl>
                                          <p:spTgt spid="1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25"/>
          <p:cNvSpPr txBox="1">
            <a:spLocks noGrp="1"/>
          </p:cNvSpPr>
          <p:nvPr>
            <p:ph type="title" idx="4294967295"/>
          </p:nvPr>
        </p:nvSpPr>
        <p:spPr>
          <a:xfrm>
            <a:off x="0" y="138113"/>
            <a:ext cx="8502650" cy="1096962"/>
          </a:xfrm>
          <a:prstGeom prst="rect">
            <a:avLst/>
          </a:prstGeom>
          <a:noFill/>
          <a:ln>
            <a:noFill/>
          </a:ln>
        </p:spPr>
        <p:txBody>
          <a:bodyPr spcFirstLastPara="1" wrap="square" lIns="91425" tIns="45700" rIns="91425" bIns="45700" anchor="ctr" anchorCtr="0">
            <a:noAutofit/>
          </a:bodyPr>
          <a:lstStyle/>
          <a:p>
            <a:pPr marL="0" lvl="0" indent="0" algn="l" rtl="0">
              <a:lnSpc>
                <a:spcPct val="85000"/>
              </a:lnSpc>
              <a:spcBef>
                <a:spcPts val="0"/>
              </a:spcBef>
              <a:spcAft>
                <a:spcPts val="0"/>
              </a:spcAft>
              <a:buClr>
                <a:schemeClr val="dk2"/>
              </a:buClr>
              <a:buSzPts val="3600"/>
              <a:buFont typeface="Arial Narrow"/>
              <a:buNone/>
            </a:pPr>
            <a:r>
              <a:rPr lang="en-US">
                <a:solidFill>
                  <a:schemeClr val="lt1"/>
                </a:solidFill>
              </a:rPr>
              <a:t>How do we choose who does the work?</a:t>
            </a:r>
            <a:endParaRPr>
              <a:solidFill>
                <a:schemeClr val="lt1"/>
              </a:solidFill>
            </a:endParaRPr>
          </a:p>
        </p:txBody>
      </p:sp>
      <p:pic>
        <p:nvPicPr>
          <p:cNvPr id="187" name="Google Shape;187;p25"/>
          <p:cNvPicPr preferRelativeResize="0"/>
          <p:nvPr/>
        </p:nvPicPr>
        <p:blipFill>
          <a:blip r:embed="rId3">
            <a:alphaModFix/>
          </a:blip>
          <a:stretch>
            <a:fillRect/>
          </a:stretch>
        </p:blipFill>
        <p:spPr>
          <a:xfrm>
            <a:off x="0" y="1235625"/>
            <a:ext cx="9144000" cy="3919750"/>
          </a:xfrm>
          <a:prstGeom prst="rect">
            <a:avLst/>
          </a:prstGeom>
          <a:noFill/>
          <a:ln>
            <a:noFill/>
          </a:ln>
        </p:spPr>
      </p:pic>
      <p:sp>
        <p:nvSpPr>
          <p:cNvPr id="188" name="Google Shape;188;p25"/>
          <p:cNvSpPr txBox="1"/>
          <p:nvPr/>
        </p:nvSpPr>
        <p:spPr>
          <a:xfrm>
            <a:off x="320040" y="5478781"/>
            <a:ext cx="8503800" cy="6348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accent2"/>
              </a:buClr>
              <a:buSzPts val="1620"/>
              <a:buFont typeface="Arial Narrow"/>
              <a:buNone/>
            </a:pPr>
            <a:r>
              <a:rPr lang="en-US" sz="1800" b="1">
                <a:solidFill>
                  <a:schemeClr val="lt1"/>
                </a:solidFill>
                <a:latin typeface="Arial Narrow"/>
                <a:ea typeface="Arial Narrow"/>
                <a:cs typeface="Arial Narrow"/>
                <a:sym typeface="Arial Narrow"/>
              </a:rPr>
              <a:t>The right person or people for the job</a:t>
            </a:r>
            <a:endParaRPr/>
          </a:p>
        </p:txBody>
      </p:sp>
      <p:cxnSp>
        <p:nvCxnSpPr>
          <p:cNvPr id="189" name="Google Shape;189;p25"/>
          <p:cNvCxnSpPr/>
          <p:nvPr/>
        </p:nvCxnSpPr>
        <p:spPr>
          <a:xfrm>
            <a:off x="320040" y="5295900"/>
            <a:ext cx="8467200" cy="0"/>
          </a:xfrm>
          <a:prstGeom prst="straightConnector1">
            <a:avLst/>
          </a:prstGeom>
          <a:noFill/>
          <a:ln w="25400" cap="rnd" cmpd="sng">
            <a:solidFill>
              <a:srgbClr val="A5A5A5"/>
            </a:solidFill>
            <a:prstDash val="dot"/>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8"/>
                                        </p:tgtEl>
                                        <p:attrNameLst>
                                          <p:attrName>style.visibility</p:attrName>
                                        </p:attrNameLst>
                                      </p:cBhvr>
                                      <p:to>
                                        <p:strVal val="visible"/>
                                      </p:to>
                                    </p:set>
                                    <p:animEffect transition="in" filter="fade">
                                      <p:cBhvr>
                                        <p:cTn id="7" dur="1000"/>
                                        <p:tgtEl>
                                          <p:spTgt spid="1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26"/>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85000"/>
              </a:lnSpc>
              <a:spcBef>
                <a:spcPts val="0"/>
              </a:spcBef>
              <a:spcAft>
                <a:spcPts val="0"/>
              </a:spcAft>
              <a:buClr>
                <a:schemeClr val="dk2"/>
              </a:buClr>
              <a:buSzPts val="3600"/>
              <a:buFont typeface="Arial Narrow"/>
              <a:buNone/>
            </a:pPr>
            <a:r>
              <a:rPr lang="en-US"/>
              <a:t>Definition of “Done”</a:t>
            </a:r>
            <a:endParaRPr/>
          </a:p>
        </p:txBody>
      </p:sp>
      <p:sp>
        <p:nvSpPr>
          <p:cNvPr id="196" name="Google Shape;196;p26"/>
          <p:cNvSpPr txBox="1"/>
          <p:nvPr/>
        </p:nvSpPr>
        <p:spPr>
          <a:xfrm>
            <a:off x="320040" y="5478781"/>
            <a:ext cx="8503800" cy="6348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accent2"/>
              </a:buClr>
              <a:buSzPts val="1620"/>
              <a:buFont typeface="Arial Narrow"/>
              <a:buNone/>
            </a:pPr>
            <a:r>
              <a:rPr lang="en-US" sz="1800" b="1">
                <a:solidFill>
                  <a:schemeClr val="lt1"/>
                </a:solidFill>
                <a:latin typeface="Arial Narrow"/>
                <a:ea typeface="Arial Narrow"/>
                <a:cs typeface="Arial Narrow"/>
                <a:sym typeface="Arial Narrow"/>
              </a:rPr>
              <a:t>“Done” establishes rigorous baseline for each piece of work</a:t>
            </a:r>
            <a:endParaRPr/>
          </a:p>
        </p:txBody>
      </p:sp>
      <p:cxnSp>
        <p:nvCxnSpPr>
          <p:cNvPr id="197" name="Google Shape;197;p26"/>
          <p:cNvCxnSpPr/>
          <p:nvPr/>
        </p:nvCxnSpPr>
        <p:spPr>
          <a:xfrm>
            <a:off x="320040" y="5295900"/>
            <a:ext cx="8467200" cy="0"/>
          </a:xfrm>
          <a:prstGeom prst="straightConnector1">
            <a:avLst/>
          </a:prstGeom>
          <a:noFill/>
          <a:ln w="25400" cap="rnd" cmpd="sng">
            <a:solidFill>
              <a:srgbClr val="A5A5A5"/>
            </a:solidFill>
            <a:prstDash val="dot"/>
            <a:round/>
            <a:headEnd type="none" w="med" len="med"/>
            <a:tailEnd type="none" w="med" len="med"/>
          </a:ln>
        </p:spPr>
      </p:cxnSp>
      <p:grpSp>
        <p:nvGrpSpPr>
          <p:cNvPr id="198" name="Google Shape;198;p26"/>
          <p:cNvGrpSpPr/>
          <p:nvPr/>
        </p:nvGrpSpPr>
        <p:grpSpPr>
          <a:xfrm>
            <a:off x="2604850" y="1299100"/>
            <a:ext cx="3934200" cy="3933300"/>
            <a:chOff x="2604900" y="605090"/>
            <a:chExt cx="3934200" cy="3933300"/>
          </a:xfrm>
        </p:grpSpPr>
        <p:sp>
          <p:nvSpPr>
            <p:cNvPr id="199" name="Google Shape;199;p26"/>
            <p:cNvSpPr/>
            <p:nvPr/>
          </p:nvSpPr>
          <p:spPr>
            <a:xfrm>
              <a:off x="2604900" y="605090"/>
              <a:ext cx="3934200" cy="3933300"/>
            </a:xfrm>
            <a:prstGeom prst="ellipse">
              <a:avLst/>
            </a:prstGeom>
            <a:solidFill>
              <a:srgbClr val="0856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26"/>
            <p:cNvSpPr txBox="1"/>
            <p:nvPr/>
          </p:nvSpPr>
          <p:spPr>
            <a:xfrm>
              <a:off x="3608400" y="687876"/>
              <a:ext cx="1927200" cy="687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a:solidFill>
                    <a:srgbClr val="FFFFFF"/>
                  </a:solidFill>
                  <a:latin typeface="Roboto"/>
                  <a:ea typeface="Roboto"/>
                  <a:cs typeface="Roboto"/>
                  <a:sym typeface="Roboto"/>
                </a:rPr>
                <a:t>Ready to Release</a:t>
              </a:r>
              <a:endParaRPr>
                <a:solidFill>
                  <a:srgbClr val="FFFFFF"/>
                </a:solidFill>
                <a:latin typeface="Roboto"/>
                <a:ea typeface="Roboto"/>
                <a:cs typeface="Roboto"/>
                <a:sym typeface="Roboto"/>
              </a:endParaRPr>
            </a:p>
          </p:txBody>
        </p:sp>
      </p:grpSp>
      <p:grpSp>
        <p:nvGrpSpPr>
          <p:cNvPr id="201" name="Google Shape;201;p26"/>
          <p:cNvGrpSpPr/>
          <p:nvPr/>
        </p:nvGrpSpPr>
        <p:grpSpPr>
          <a:xfrm>
            <a:off x="2961400" y="2011900"/>
            <a:ext cx="3221100" cy="3220500"/>
            <a:chOff x="2961450" y="1317890"/>
            <a:chExt cx="3221100" cy="3220500"/>
          </a:xfrm>
        </p:grpSpPr>
        <p:sp>
          <p:nvSpPr>
            <p:cNvPr id="202" name="Google Shape;202;p26"/>
            <p:cNvSpPr/>
            <p:nvPr/>
          </p:nvSpPr>
          <p:spPr>
            <a:xfrm>
              <a:off x="2961450" y="1317890"/>
              <a:ext cx="3221100" cy="3220500"/>
            </a:xfrm>
            <a:prstGeom prst="ellipse">
              <a:avLst/>
            </a:prstGeom>
            <a:solidFill>
              <a:srgbClr val="0B71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6"/>
            <p:cNvSpPr txBox="1"/>
            <p:nvPr/>
          </p:nvSpPr>
          <p:spPr>
            <a:xfrm>
              <a:off x="3783000" y="1557225"/>
              <a:ext cx="1578000" cy="563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a:solidFill>
                    <a:srgbClr val="FFFFFF"/>
                  </a:solidFill>
                  <a:latin typeface="Roboto"/>
                  <a:ea typeface="Roboto"/>
                  <a:cs typeface="Roboto"/>
                  <a:sym typeface="Roboto"/>
                </a:rPr>
                <a:t>Integrated</a:t>
              </a:r>
              <a:endParaRPr>
                <a:solidFill>
                  <a:srgbClr val="FFFFFF"/>
                </a:solidFill>
                <a:latin typeface="Roboto"/>
                <a:ea typeface="Roboto"/>
                <a:cs typeface="Roboto"/>
                <a:sym typeface="Roboto"/>
              </a:endParaRPr>
            </a:p>
          </p:txBody>
        </p:sp>
      </p:grpSp>
      <p:grpSp>
        <p:nvGrpSpPr>
          <p:cNvPr id="204" name="Google Shape;204;p26"/>
          <p:cNvGrpSpPr/>
          <p:nvPr/>
        </p:nvGrpSpPr>
        <p:grpSpPr>
          <a:xfrm>
            <a:off x="3401650" y="2891800"/>
            <a:ext cx="2340600" cy="2340600"/>
            <a:chOff x="3401700" y="2197790"/>
            <a:chExt cx="2340600" cy="2340600"/>
          </a:xfrm>
        </p:grpSpPr>
        <p:sp>
          <p:nvSpPr>
            <p:cNvPr id="205" name="Google Shape;205;p26"/>
            <p:cNvSpPr/>
            <p:nvPr/>
          </p:nvSpPr>
          <p:spPr>
            <a:xfrm>
              <a:off x="3401700" y="2197790"/>
              <a:ext cx="2340600" cy="2340600"/>
            </a:xfrm>
            <a:prstGeom prst="ellipse">
              <a:avLst/>
            </a:prstGeom>
            <a:solidFill>
              <a:srgbClr val="0B77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6"/>
            <p:cNvSpPr txBox="1"/>
            <p:nvPr/>
          </p:nvSpPr>
          <p:spPr>
            <a:xfrm>
              <a:off x="3833400" y="2483075"/>
              <a:ext cx="1477200" cy="534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a:solidFill>
                    <a:srgbClr val="FFFFFF"/>
                  </a:solidFill>
                  <a:latin typeface="Roboto"/>
                  <a:ea typeface="Roboto"/>
                  <a:cs typeface="Roboto"/>
                  <a:sym typeface="Roboto"/>
                </a:rPr>
                <a:t>Validated</a:t>
              </a:r>
              <a:endParaRPr>
                <a:solidFill>
                  <a:srgbClr val="FFFFFF"/>
                </a:solidFill>
                <a:latin typeface="Roboto"/>
                <a:ea typeface="Roboto"/>
                <a:cs typeface="Roboto"/>
                <a:sym typeface="Roboto"/>
              </a:endParaRPr>
            </a:p>
          </p:txBody>
        </p:sp>
      </p:grpSp>
      <p:grpSp>
        <p:nvGrpSpPr>
          <p:cNvPr id="207" name="Google Shape;207;p26"/>
          <p:cNvGrpSpPr/>
          <p:nvPr/>
        </p:nvGrpSpPr>
        <p:grpSpPr>
          <a:xfrm>
            <a:off x="3833500" y="3755200"/>
            <a:ext cx="1476900" cy="1477200"/>
            <a:chOff x="3833550" y="3061190"/>
            <a:chExt cx="1476900" cy="1477200"/>
          </a:xfrm>
        </p:grpSpPr>
        <p:sp>
          <p:nvSpPr>
            <p:cNvPr id="208" name="Google Shape;208;p26"/>
            <p:cNvSpPr/>
            <p:nvPr/>
          </p:nvSpPr>
          <p:spPr>
            <a:xfrm>
              <a:off x="3833550" y="3061190"/>
              <a:ext cx="1476900" cy="1477200"/>
            </a:xfrm>
            <a:prstGeom prst="ellipse">
              <a:avLst/>
            </a:prstGeom>
            <a:solidFill>
              <a:srgbClr val="0C81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6"/>
            <p:cNvSpPr txBox="1"/>
            <p:nvPr/>
          </p:nvSpPr>
          <p:spPr>
            <a:xfrm>
              <a:off x="3957000" y="3499463"/>
              <a:ext cx="1230000" cy="649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a:solidFill>
                    <a:srgbClr val="FFFFFF"/>
                  </a:solidFill>
                  <a:latin typeface="Roboto"/>
                  <a:ea typeface="Roboto"/>
                  <a:cs typeface="Roboto"/>
                  <a:sym typeface="Roboto"/>
                </a:rPr>
                <a:t>Code Checked In</a:t>
              </a:r>
              <a:endParaRPr>
                <a:solidFill>
                  <a:srgbClr val="FFFFFF"/>
                </a:solidFill>
                <a:latin typeface="Roboto"/>
                <a:ea typeface="Roboto"/>
                <a:cs typeface="Roboto"/>
                <a:sym typeface="Roboto"/>
              </a:endParaRPr>
            </a:p>
          </p:txBody>
        </p:sp>
      </p:grpSp>
      <p:sp>
        <p:nvSpPr>
          <p:cNvPr id="210" name="Google Shape;210;p26"/>
          <p:cNvSpPr/>
          <p:nvPr/>
        </p:nvSpPr>
        <p:spPr>
          <a:xfrm>
            <a:off x="6719225" y="4341300"/>
            <a:ext cx="1698900" cy="634800"/>
          </a:xfrm>
          <a:prstGeom prst="wedgeRoundRectCallout">
            <a:avLst>
              <a:gd name="adj1" fmla="val -145528"/>
              <a:gd name="adj2" fmla="val -17659"/>
              <a:gd name="adj3" fmla="val 0"/>
            </a:avLst>
          </a:prstGeom>
          <a:solidFill>
            <a:schemeClr val="lt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solidFill>
                  <a:schemeClr val="dk1"/>
                </a:solidFill>
              </a:rPr>
              <a:t>Works on My Machine</a:t>
            </a:r>
            <a:endParaRPr>
              <a:solidFill>
                <a:schemeClr val="dk1"/>
              </a:solidFill>
            </a:endParaRPr>
          </a:p>
        </p:txBody>
      </p:sp>
      <p:sp>
        <p:nvSpPr>
          <p:cNvPr id="211" name="Google Shape;211;p26"/>
          <p:cNvSpPr/>
          <p:nvPr/>
        </p:nvSpPr>
        <p:spPr>
          <a:xfrm>
            <a:off x="6719225" y="3392391"/>
            <a:ext cx="1698900" cy="634800"/>
          </a:xfrm>
          <a:prstGeom prst="wedgeRoundRectCallout">
            <a:avLst>
              <a:gd name="adj1" fmla="val -134910"/>
              <a:gd name="adj2" fmla="val -3580"/>
              <a:gd name="adj3" fmla="val 0"/>
            </a:avLst>
          </a:prstGeom>
          <a:solidFill>
            <a:schemeClr val="lt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dirty="0">
                <a:solidFill>
                  <a:schemeClr val="dk1"/>
                </a:solidFill>
              </a:rPr>
              <a:t>Fit for Purpose</a:t>
            </a:r>
            <a:endParaRPr dirty="0">
              <a:solidFill>
                <a:schemeClr val="dk1"/>
              </a:solidFill>
            </a:endParaRPr>
          </a:p>
        </p:txBody>
      </p:sp>
      <p:sp>
        <p:nvSpPr>
          <p:cNvPr id="212" name="Google Shape;212;p26"/>
          <p:cNvSpPr/>
          <p:nvPr/>
        </p:nvSpPr>
        <p:spPr>
          <a:xfrm>
            <a:off x="6719225" y="2184533"/>
            <a:ext cx="1698900" cy="893750"/>
          </a:xfrm>
          <a:prstGeom prst="wedgeRoundRectCallout">
            <a:avLst>
              <a:gd name="adj1" fmla="val -136391"/>
              <a:gd name="adj2" fmla="val -10053"/>
              <a:gd name="adj3" fmla="val 0"/>
            </a:avLst>
          </a:prstGeom>
          <a:solidFill>
            <a:schemeClr val="lt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dirty="0">
                <a:solidFill>
                  <a:schemeClr val="dk1"/>
                </a:solidFill>
              </a:rPr>
              <a:t>Works with Everything Else</a:t>
            </a:r>
            <a:endParaRPr dirty="0">
              <a:solidFill>
                <a:schemeClr val="dk1"/>
              </a:solidFill>
            </a:endParaRPr>
          </a:p>
        </p:txBody>
      </p:sp>
      <p:sp>
        <p:nvSpPr>
          <p:cNvPr id="213" name="Google Shape;213;p26"/>
          <p:cNvSpPr/>
          <p:nvPr/>
        </p:nvSpPr>
        <p:spPr>
          <a:xfrm>
            <a:off x="6719225" y="1040235"/>
            <a:ext cx="1698900" cy="830190"/>
          </a:xfrm>
          <a:prstGeom prst="wedgeRoundRectCallout">
            <a:avLst>
              <a:gd name="adj1" fmla="val -112444"/>
              <a:gd name="adj2" fmla="val 57804"/>
              <a:gd name="adj3" fmla="val 0"/>
            </a:avLst>
          </a:prstGeom>
          <a:solidFill>
            <a:schemeClr val="lt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dirty="0">
                <a:solidFill>
                  <a:schemeClr val="dk1"/>
                </a:solidFill>
              </a:rPr>
              <a:t>Release is a business decision</a:t>
            </a:r>
            <a:endParaRPr dirty="0">
              <a:solidFill>
                <a:schemeClr val="dk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0"/>
                                        </p:tgtEl>
                                        <p:attrNameLst>
                                          <p:attrName>style.visibility</p:attrName>
                                        </p:attrNameLst>
                                      </p:cBhvr>
                                      <p:to>
                                        <p:strVal val="visible"/>
                                      </p:to>
                                    </p:set>
                                    <p:animEffect transition="in" filter="fade">
                                      <p:cBhvr>
                                        <p:cTn id="7" dur="1000"/>
                                        <p:tgtEl>
                                          <p:spTgt spid="2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11"/>
                                        </p:tgtEl>
                                        <p:attrNameLst>
                                          <p:attrName>style.visibility</p:attrName>
                                        </p:attrNameLst>
                                      </p:cBhvr>
                                      <p:to>
                                        <p:strVal val="visible"/>
                                      </p:to>
                                    </p:set>
                                    <p:animEffect transition="in" filter="fade">
                                      <p:cBhvr>
                                        <p:cTn id="12" dur="1000"/>
                                        <p:tgtEl>
                                          <p:spTgt spid="2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12"/>
                                        </p:tgtEl>
                                        <p:attrNameLst>
                                          <p:attrName>style.visibility</p:attrName>
                                        </p:attrNameLst>
                                      </p:cBhvr>
                                      <p:to>
                                        <p:strVal val="visible"/>
                                      </p:to>
                                    </p:set>
                                    <p:animEffect transition="in" filter="fade">
                                      <p:cBhvr>
                                        <p:cTn id="17" dur="1000"/>
                                        <p:tgtEl>
                                          <p:spTgt spid="2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13"/>
                                        </p:tgtEl>
                                        <p:attrNameLst>
                                          <p:attrName>style.visibility</p:attrName>
                                        </p:attrNameLst>
                                      </p:cBhvr>
                                      <p:to>
                                        <p:strVal val="visible"/>
                                      </p:to>
                                    </p:set>
                                    <p:animEffect transition="in" filter="fade">
                                      <p:cBhvr>
                                        <p:cTn id="22" dur="1000"/>
                                        <p:tgtEl>
                                          <p:spTgt spid="21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96"/>
                                        </p:tgtEl>
                                        <p:attrNameLst>
                                          <p:attrName>style.visibility</p:attrName>
                                        </p:attrNameLst>
                                      </p:cBhvr>
                                      <p:to>
                                        <p:strVal val="visible"/>
                                      </p:to>
                                    </p:set>
                                    <p:animEffect transition="in" filter="fade">
                                      <p:cBhvr>
                                        <p:cTn id="27" dur="1000"/>
                                        <p:tgtEl>
                                          <p:spTgt spid="1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27"/>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85000"/>
              </a:lnSpc>
              <a:spcBef>
                <a:spcPts val="0"/>
              </a:spcBef>
              <a:spcAft>
                <a:spcPts val="0"/>
              </a:spcAft>
              <a:buClr>
                <a:schemeClr val="dk2"/>
              </a:buClr>
              <a:buSzPts val="3600"/>
              <a:buFont typeface="Arial Narrow"/>
              <a:buNone/>
            </a:pPr>
            <a:r>
              <a:rPr lang="en-US"/>
              <a:t>The Whole Estimation Picture</a:t>
            </a:r>
            <a:endParaRPr/>
          </a:p>
        </p:txBody>
      </p:sp>
      <p:grpSp>
        <p:nvGrpSpPr>
          <p:cNvPr id="220" name="Google Shape;220;p27"/>
          <p:cNvGrpSpPr/>
          <p:nvPr/>
        </p:nvGrpSpPr>
        <p:grpSpPr>
          <a:xfrm>
            <a:off x="338487" y="3429876"/>
            <a:ext cx="8466934" cy="1125363"/>
            <a:chOff x="1660800" y="2723938"/>
            <a:chExt cx="5822400" cy="1248600"/>
          </a:xfrm>
        </p:grpSpPr>
        <p:sp>
          <p:nvSpPr>
            <p:cNvPr id="221" name="Google Shape;221;p27"/>
            <p:cNvSpPr/>
            <p:nvPr/>
          </p:nvSpPr>
          <p:spPr>
            <a:xfrm rot="10800000">
              <a:off x="1660800" y="2723938"/>
              <a:ext cx="5822400" cy="1248600"/>
            </a:xfrm>
            <a:prstGeom prst="round2SameRect">
              <a:avLst>
                <a:gd name="adj1" fmla="val 18098"/>
                <a:gd name="adj2" fmla="val 0"/>
              </a:avLst>
            </a:prstGeom>
            <a:solidFill>
              <a:srgbClr val="0944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27"/>
            <p:cNvSpPr txBox="1"/>
            <p:nvPr/>
          </p:nvSpPr>
          <p:spPr>
            <a:xfrm>
              <a:off x="2583300" y="3173497"/>
              <a:ext cx="3977400" cy="349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800" b="1">
                  <a:solidFill>
                    <a:srgbClr val="FFFFFF"/>
                  </a:solidFill>
                  <a:latin typeface="Roboto"/>
                  <a:ea typeface="Roboto"/>
                  <a:cs typeface="Roboto"/>
                  <a:sym typeface="Roboto"/>
                </a:rPr>
                <a:t>Definition of “Done”</a:t>
              </a:r>
              <a:endParaRPr sz="1800">
                <a:solidFill>
                  <a:srgbClr val="FFFFFF"/>
                </a:solidFill>
                <a:latin typeface="Roboto"/>
                <a:ea typeface="Roboto"/>
                <a:cs typeface="Roboto"/>
                <a:sym typeface="Roboto"/>
              </a:endParaRPr>
            </a:p>
          </p:txBody>
        </p:sp>
      </p:grpSp>
      <p:grpSp>
        <p:nvGrpSpPr>
          <p:cNvPr id="223" name="Google Shape;223;p27"/>
          <p:cNvGrpSpPr/>
          <p:nvPr/>
        </p:nvGrpSpPr>
        <p:grpSpPr>
          <a:xfrm>
            <a:off x="338477" y="1633502"/>
            <a:ext cx="2825220" cy="2156473"/>
            <a:chOff x="1660800" y="1171213"/>
            <a:chExt cx="1942800" cy="1569600"/>
          </a:xfrm>
        </p:grpSpPr>
        <p:sp>
          <p:nvSpPr>
            <p:cNvPr id="224" name="Google Shape;224;p27"/>
            <p:cNvSpPr/>
            <p:nvPr/>
          </p:nvSpPr>
          <p:spPr>
            <a:xfrm>
              <a:off x="1660800" y="1171213"/>
              <a:ext cx="1942800" cy="1569600"/>
            </a:xfrm>
            <a:prstGeom prst="round1Rect">
              <a:avLst>
                <a:gd name="adj" fmla="val 17446"/>
              </a:avLst>
            </a:prstGeom>
            <a:solidFill>
              <a:srgbClr val="307B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7"/>
            <p:cNvSpPr txBox="1"/>
            <p:nvPr/>
          </p:nvSpPr>
          <p:spPr>
            <a:xfrm>
              <a:off x="1879865" y="1413573"/>
              <a:ext cx="1451700" cy="459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800" b="1">
                  <a:solidFill>
                    <a:srgbClr val="FFFFFF"/>
                  </a:solidFill>
                  <a:latin typeface="Roboto"/>
                  <a:ea typeface="Roboto"/>
                  <a:cs typeface="Roboto"/>
                  <a:sym typeface="Roboto"/>
                </a:rPr>
                <a:t>Amount of Work</a:t>
              </a:r>
              <a:endParaRPr sz="1800">
                <a:solidFill>
                  <a:srgbClr val="FFFFFF"/>
                </a:solidFill>
                <a:latin typeface="Roboto"/>
                <a:ea typeface="Roboto"/>
                <a:cs typeface="Roboto"/>
                <a:sym typeface="Roboto"/>
              </a:endParaRPr>
            </a:p>
          </p:txBody>
        </p:sp>
      </p:grpSp>
      <p:grpSp>
        <p:nvGrpSpPr>
          <p:cNvPr id="226" name="Google Shape;226;p27"/>
          <p:cNvGrpSpPr/>
          <p:nvPr/>
        </p:nvGrpSpPr>
        <p:grpSpPr>
          <a:xfrm>
            <a:off x="3159334" y="1633502"/>
            <a:ext cx="2825220" cy="2156473"/>
            <a:chOff x="3600600" y="1170963"/>
            <a:chExt cx="1942800" cy="1569600"/>
          </a:xfrm>
        </p:grpSpPr>
        <p:sp>
          <p:nvSpPr>
            <p:cNvPr id="227" name="Google Shape;227;p27"/>
            <p:cNvSpPr/>
            <p:nvPr/>
          </p:nvSpPr>
          <p:spPr>
            <a:xfrm>
              <a:off x="3600600" y="1170963"/>
              <a:ext cx="1942800" cy="1569600"/>
            </a:xfrm>
            <a:prstGeom prst="round2SameRect">
              <a:avLst>
                <a:gd name="adj1" fmla="val 18098"/>
                <a:gd name="adj2" fmla="val 0"/>
              </a:avLst>
            </a:prstGeom>
            <a:solidFill>
              <a:srgbClr val="0E65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7"/>
            <p:cNvSpPr txBox="1"/>
            <p:nvPr/>
          </p:nvSpPr>
          <p:spPr>
            <a:xfrm>
              <a:off x="3819008" y="1413573"/>
              <a:ext cx="1451700" cy="459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800" b="1">
                  <a:solidFill>
                    <a:srgbClr val="FFFFFF"/>
                  </a:solidFill>
                  <a:latin typeface="Roboto"/>
                  <a:ea typeface="Roboto"/>
                  <a:cs typeface="Roboto"/>
                  <a:sym typeface="Roboto"/>
                </a:rPr>
                <a:t>Risk and Uncertainty</a:t>
              </a:r>
              <a:endParaRPr sz="1800">
                <a:solidFill>
                  <a:srgbClr val="FFFFFF"/>
                </a:solidFill>
                <a:latin typeface="Roboto"/>
                <a:ea typeface="Roboto"/>
                <a:cs typeface="Roboto"/>
                <a:sym typeface="Roboto"/>
              </a:endParaRPr>
            </a:p>
          </p:txBody>
        </p:sp>
      </p:grpSp>
      <p:grpSp>
        <p:nvGrpSpPr>
          <p:cNvPr id="229" name="Google Shape;229;p27"/>
          <p:cNvGrpSpPr/>
          <p:nvPr/>
        </p:nvGrpSpPr>
        <p:grpSpPr>
          <a:xfrm>
            <a:off x="5979369" y="1656838"/>
            <a:ext cx="2825220" cy="2133243"/>
            <a:chOff x="5539816" y="1171213"/>
            <a:chExt cx="1942800" cy="1569600"/>
          </a:xfrm>
        </p:grpSpPr>
        <p:sp>
          <p:nvSpPr>
            <p:cNvPr id="230" name="Google Shape;230;p27"/>
            <p:cNvSpPr/>
            <p:nvPr/>
          </p:nvSpPr>
          <p:spPr>
            <a:xfrm flipH="1">
              <a:off x="5539816" y="1171213"/>
              <a:ext cx="1942800" cy="1569600"/>
            </a:xfrm>
            <a:prstGeom prst="round1Rect">
              <a:avLst>
                <a:gd name="adj" fmla="val 17446"/>
              </a:avLst>
            </a:prstGeom>
            <a:solidFill>
              <a:srgbClr val="0C5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7"/>
            <p:cNvSpPr txBox="1"/>
            <p:nvPr/>
          </p:nvSpPr>
          <p:spPr>
            <a:xfrm>
              <a:off x="5762399" y="1413573"/>
              <a:ext cx="1451700" cy="459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800" b="1">
                  <a:solidFill>
                    <a:srgbClr val="FFFFFF"/>
                  </a:solidFill>
                  <a:latin typeface="Roboto"/>
                  <a:ea typeface="Roboto"/>
                  <a:cs typeface="Roboto"/>
                  <a:sym typeface="Roboto"/>
                </a:rPr>
                <a:t>Complexity</a:t>
              </a:r>
              <a:endParaRPr sz="1800">
                <a:solidFill>
                  <a:srgbClr val="FFFFFF"/>
                </a:solidFill>
                <a:latin typeface="Roboto"/>
                <a:ea typeface="Roboto"/>
                <a:cs typeface="Roboto"/>
                <a:sym typeface="Roboto"/>
              </a:endParaRPr>
            </a:p>
          </p:txBody>
        </p:sp>
      </p:grpSp>
      <p:grpSp>
        <p:nvGrpSpPr>
          <p:cNvPr id="232" name="Google Shape;232;p27"/>
          <p:cNvGrpSpPr/>
          <p:nvPr/>
        </p:nvGrpSpPr>
        <p:grpSpPr>
          <a:xfrm>
            <a:off x="2975252" y="2672737"/>
            <a:ext cx="378625" cy="357739"/>
            <a:chOff x="3157188" y="909150"/>
            <a:chExt cx="470400" cy="470400"/>
          </a:xfrm>
        </p:grpSpPr>
        <p:sp>
          <p:nvSpPr>
            <p:cNvPr id="233" name="Google Shape;233;p27"/>
            <p:cNvSpPr/>
            <p:nvPr/>
          </p:nvSpPr>
          <p:spPr>
            <a:xfrm>
              <a:off x="3157188" y="909150"/>
              <a:ext cx="470400" cy="4704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7"/>
            <p:cNvSpPr/>
            <p:nvPr/>
          </p:nvSpPr>
          <p:spPr>
            <a:xfrm>
              <a:off x="3243138" y="995100"/>
              <a:ext cx="298500" cy="298500"/>
            </a:xfrm>
            <a:prstGeom prst="mathPlus">
              <a:avLst>
                <a:gd name="adj1" fmla="val 9900"/>
              </a:avLst>
            </a:prstGeom>
            <a:solidFill>
              <a:srgbClr val="307B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5" name="Google Shape;235;p27"/>
          <p:cNvGrpSpPr/>
          <p:nvPr/>
        </p:nvGrpSpPr>
        <p:grpSpPr>
          <a:xfrm>
            <a:off x="338487" y="4352357"/>
            <a:ext cx="8466934" cy="872147"/>
            <a:chOff x="1660800" y="2723938"/>
            <a:chExt cx="5822400" cy="1248600"/>
          </a:xfrm>
        </p:grpSpPr>
        <p:sp>
          <p:nvSpPr>
            <p:cNvPr id="236" name="Google Shape;236;p27"/>
            <p:cNvSpPr/>
            <p:nvPr/>
          </p:nvSpPr>
          <p:spPr>
            <a:xfrm rot="10800000">
              <a:off x="1660800" y="2723938"/>
              <a:ext cx="5822400" cy="1248600"/>
            </a:xfrm>
            <a:prstGeom prst="round2SameRect">
              <a:avLst>
                <a:gd name="adj1" fmla="val 18098"/>
                <a:gd name="adj2" fmla="val 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7"/>
            <p:cNvSpPr txBox="1"/>
            <p:nvPr/>
          </p:nvSpPr>
          <p:spPr>
            <a:xfrm>
              <a:off x="1800932" y="3014407"/>
              <a:ext cx="5542200" cy="512100"/>
            </a:xfrm>
            <a:prstGeom prst="rect">
              <a:avLst/>
            </a:prstGeom>
            <a:noFill/>
            <a:ln>
              <a:noFill/>
            </a:ln>
          </p:spPr>
          <p:txBody>
            <a:bodyPr spcFirstLastPara="1" wrap="square" lIns="91425" tIns="91425" rIns="91425" bIns="91425" anchor="t" anchorCtr="0">
              <a:noAutofit/>
            </a:bodyPr>
            <a:lstStyle/>
            <a:p>
              <a:pPr marL="0" lvl="0" indent="0" algn="ctr" rtl="0">
                <a:lnSpc>
                  <a:spcPct val="90000"/>
                </a:lnSpc>
                <a:spcBef>
                  <a:spcPts val="0"/>
                </a:spcBef>
                <a:spcAft>
                  <a:spcPts val="0"/>
                </a:spcAft>
                <a:buClr>
                  <a:schemeClr val="accent2"/>
                </a:buClr>
                <a:buSzPts val="1620"/>
                <a:buFont typeface="Arial Narrow"/>
                <a:buNone/>
              </a:pPr>
              <a:r>
                <a:rPr lang="en-US" sz="1800" b="1">
                  <a:solidFill>
                    <a:schemeClr val="lt1"/>
                  </a:solidFill>
                  <a:latin typeface="Arial Narrow"/>
                  <a:ea typeface="Arial Narrow"/>
                  <a:cs typeface="Arial Narrow"/>
                  <a:sym typeface="Arial Narrow"/>
                </a:rPr>
                <a:t>Effort combines 3 estimates and is made consistent with definition of “Done”</a:t>
              </a:r>
              <a:endParaRPr/>
            </a:p>
            <a:p>
              <a:pPr marL="0" lvl="0" indent="0" algn="ctr" rtl="0">
                <a:spcBef>
                  <a:spcPts val="0"/>
                </a:spcBef>
                <a:spcAft>
                  <a:spcPts val="0"/>
                </a:spcAft>
                <a:buNone/>
              </a:pPr>
              <a:endParaRPr sz="1800" b="1">
                <a:solidFill>
                  <a:srgbClr val="FFFFFF"/>
                </a:solidFill>
                <a:latin typeface="Roboto"/>
                <a:ea typeface="Roboto"/>
                <a:cs typeface="Roboto"/>
                <a:sym typeface="Roboto"/>
              </a:endParaRPr>
            </a:p>
          </p:txBody>
        </p:sp>
      </p:grpSp>
      <p:grpSp>
        <p:nvGrpSpPr>
          <p:cNvPr id="238" name="Google Shape;238;p27"/>
          <p:cNvGrpSpPr/>
          <p:nvPr/>
        </p:nvGrpSpPr>
        <p:grpSpPr>
          <a:xfrm>
            <a:off x="5795374" y="2672737"/>
            <a:ext cx="378625" cy="357739"/>
            <a:chOff x="3157188" y="909150"/>
            <a:chExt cx="470400" cy="470400"/>
          </a:xfrm>
        </p:grpSpPr>
        <p:sp>
          <p:nvSpPr>
            <p:cNvPr id="239" name="Google Shape;239;p27"/>
            <p:cNvSpPr/>
            <p:nvPr/>
          </p:nvSpPr>
          <p:spPr>
            <a:xfrm>
              <a:off x="3157188" y="909150"/>
              <a:ext cx="470400" cy="4704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7"/>
            <p:cNvSpPr/>
            <p:nvPr/>
          </p:nvSpPr>
          <p:spPr>
            <a:xfrm>
              <a:off x="3243138" y="995100"/>
              <a:ext cx="298500" cy="298500"/>
            </a:xfrm>
            <a:prstGeom prst="mathPlus">
              <a:avLst>
                <a:gd name="adj1" fmla="val 9900"/>
              </a:avLst>
            </a:prstGeom>
            <a:solidFill>
              <a:srgbClr val="0D5D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28"/>
          <p:cNvSpPr txBox="1">
            <a:spLocks noGrp="1"/>
          </p:cNvSpPr>
          <p:nvPr>
            <p:ph type="ctrTitle" idx="4294967295"/>
          </p:nvPr>
        </p:nvSpPr>
        <p:spPr>
          <a:xfrm>
            <a:off x="0" y="868363"/>
            <a:ext cx="8499475" cy="5121275"/>
          </a:xfrm>
          <a:prstGeom prst="rect">
            <a:avLst/>
          </a:prstGeom>
          <a:noFill/>
          <a:ln>
            <a:noFill/>
          </a:ln>
        </p:spPr>
        <p:txBody>
          <a:bodyPr spcFirstLastPara="1" wrap="square" lIns="91425" tIns="0" rIns="91425" bIns="0" anchor="ctr" anchorCtr="0">
            <a:noAutofit/>
          </a:bodyPr>
          <a:lstStyle/>
          <a:p>
            <a:pPr marL="0" lvl="0" indent="0" algn="ctr" rtl="0">
              <a:lnSpc>
                <a:spcPct val="85000"/>
              </a:lnSpc>
              <a:spcBef>
                <a:spcPts val="0"/>
              </a:spcBef>
              <a:spcAft>
                <a:spcPts val="0"/>
              </a:spcAft>
              <a:buClr>
                <a:schemeClr val="dk2"/>
              </a:buClr>
              <a:buSzPts val="3600"/>
              <a:buFont typeface="Arial Narrow"/>
              <a:buNone/>
            </a:pPr>
            <a:r>
              <a:rPr lang="en-US" sz="9600" dirty="0">
                <a:solidFill>
                  <a:schemeClr val="lt1"/>
                </a:solidFill>
                <a:latin typeface="Caveat"/>
                <a:ea typeface="Caveat"/>
                <a:cs typeface="Caveat"/>
                <a:sym typeface="Caveat"/>
              </a:rPr>
              <a:t>How do we assign story points to the work?!</a:t>
            </a:r>
            <a:endParaRPr sz="9600" dirty="0">
              <a:solidFill>
                <a:schemeClr val="lt1"/>
              </a:solidFill>
              <a:latin typeface="Caveat"/>
              <a:ea typeface="Caveat"/>
              <a:cs typeface="Caveat"/>
              <a:sym typeface="Caveat"/>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pic>
        <p:nvPicPr>
          <p:cNvPr id="252" name="Google Shape;252;p29" title="Amount, R &amp; U, Complexity and Effort"/>
          <p:cNvPicPr preferRelativeResize="0"/>
          <p:nvPr/>
        </p:nvPicPr>
        <p:blipFill>
          <a:blip r:embed="rId3">
            <a:alphaModFix/>
          </a:blip>
          <a:stretch>
            <a:fillRect/>
          </a:stretch>
        </p:blipFill>
        <p:spPr>
          <a:xfrm>
            <a:off x="246100" y="1124775"/>
            <a:ext cx="8503800" cy="4171125"/>
          </a:xfrm>
          <a:prstGeom prst="rect">
            <a:avLst/>
          </a:prstGeom>
          <a:noFill/>
          <a:ln>
            <a:noFill/>
          </a:ln>
        </p:spPr>
      </p:pic>
      <p:sp>
        <p:nvSpPr>
          <p:cNvPr id="253" name="Google Shape;253;p29"/>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85000"/>
              </a:lnSpc>
              <a:spcBef>
                <a:spcPts val="0"/>
              </a:spcBef>
              <a:spcAft>
                <a:spcPts val="0"/>
              </a:spcAft>
              <a:buClr>
                <a:schemeClr val="dk2"/>
              </a:buClr>
              <a:buSzPts val="3600"/>
              <a:buFont typeface="Arial Narrow"/>
              <a:buNone/>
            </a:pPr>
            <a:r>
              <a:rPr lang="en-US"/>
              <a:t>Anchor Estimates</a:t>
            </a:r>
            <a:endParaRPr/>
          </a:p>
        </p:txBody>
      </p:sp>
      <p:sp>
        <p:nvSpPr>
          <p:cNvPr id="254" name="Google Shape;254;p29"/>
          <p:cNvSpPr txBox="1"/>
          <p:nvPr/>
        </p:nvSpPr>
        <p:spPr>
          <a:xfrm>
            <a:off x="320040" y="5478781"/>
            <a:ext cx="8503800" cy="6348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accent2"/>
              </a:buClr>
              <a:buSzPts val="1620"/>
              <a:buFont typeface="Arial Narrow"/>
              <a:buNone/>
            </a:pPr>
            <a:r>
              <a:rPr lang="en-US" sz="1800" b="1">
                <a:solidFill>
                  <a:schemeClr val="lt1"/>
                </a:solidFill>
                <a:latin typeface="Arial Narrow"/>
                <a:ea typeface="Arial Narrow"/>
                <a:cs typeface="Arial Narrow"/>
                <a:sym typeface="Arial Narrow"/>
              </a:rPr>
              <a:t>Choosing the smallest allows others to be </a:t>
            </a:r>
            <a:r>
              <a:rPr lang="en-US" sz="1800" b="1" i="1">
                <a:solidFill>
                  <a:schemeClr val="lt1"/>
                </a:solidFill>
                <a:latin typeface="Arial Narrow"/>
                <a:ea typeface="Arial Narrow"/>
                <a:cs typeface="Arial Narrow"/>
                <a:sym typeface="Arial Narrow"/>
              </a:rPr>
              <a:t>relatively gauged</a:t>
            </a:r>
            <a:r>
              <a:rPr lang="en-US" sz="1800" b="1">
                <a:solidFill>
                  <a:schemeClr val="lt1"/>
                </a:solidFill>
                <a:latin typeface="Arial Narrow"/>
                <a:ea typeface="Arial Narrow"/>
                <a:cs typeface="Arial Narrow"/>
                <a:sym typeface="Arial Narrow"/>
              </a:rPr>
              <a:t>.</a:t>
            </a:r>
            <a:endParaRPr/>
          </a:p>
        </p:txBody>
      </p:sp>
      <p:cxnSp>
        <p:nvCxnSpPr>
          <p:cNvPr id="255" name="Google Shape;255;p29"/>
          <p:cNvCxnSpPr/>
          <p:nvPr/>
        </p:nvCxnSpPr>
        <p:spPr>
          <a:xfrm>
            <a:off x="320040" y="5295900"/>
            <a:ext cx="8467200" cy="0"/>
          </a:xfrm>
          <a:prstGeom prst="straightConnector1">
            <a:avLst/>
          </a:prstGeom>
          <a:noFill/>
          <a:ln w="25400" cap="rnd" cmpd="sng">
            <a:solidFill>
              <a:srgbClr val="A5A5A5"/>
            </a:solidFill>
            <a:prstDash val="dot"/>
            <a:round/>
            <a:headEnd type="none" w="med" len="med"/>
            <a:tailEnd type="none" w="med" len="med"/>
          </a:ln>
        </p:spPr>
      </p:cxnSp>
      <p:sp>
        <p:nvSpPr>
          <p:cNvPr id="256" name="Google Shape;256;p29"/>
          <p:cNvSpPr/>
          <p:nvPr/>
        </p:nvSpPr>
        <p:spPr>
          <a:xfrm>
            <a:off x="1806900" y="3335825"/>
            <a:ext cx="838500" cy="634800"/>
          </a:xfrm>
          <a:prstGeom prst="wedgeRoundRectCallout">
            <a:avLst>
              <a:gd name="adj1" fmla="val 3342"/>
              <a:gd name="adj2" fmla="val 76237"/>
              <a:gd name="adj3" fmla="val 0"/>
            </a:avLst>
          </a:prstGeom>
          <a:solidFill>
            <a:schemeClr val="lt2"/>
          </a:solidFill>
          <a:ln w="762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2400" b="1">
                <a:solidFill>
                  <a:schemeClr val="dk1"/>
                </a:solidFill>
              </a:rPr>
              <a:t>1</a:t>
            </a:r>
            <a:endParaRPr sz="2400" b="1">
              <a:solidFill>
                <a:schemeClr val="dk1"/>
              </a:solidFill>
            </a:endParaRPr>
          </a:p>
        </p:txBody>
      </p:sp>
      <p:sp>
        <p:nvSpPr>
          <p:cNvPr id="257" name="Google Shape;257;p29"/>
          <p:cNvSpPr/>
          <p:nvPr/>
        </p:nvSpPr>
        <p:spPr>
          <a:xfrm>
            <a:off x="3119606" y="3224950"/>
            <a:ext cx="838500" cy="634800"/>
          </a:xfrm>
          <a:prstGeom prst="wedgeRoundRectCallout">
            <a:avLst>
              <a:gd name="adj1" fmla="val 3342"/>
              <a:gd name="adj2" fmla="val 76237"/>
              <a:gd name="adj3" fmla="val 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2400" b="1">
                <a:solidFill>
                  <a:schemeClr val="dk1"/>
                </a:solidFill>
              </a:rPr>
              <a:t>2</a:t>
            </a:r>
            <a:endParaRPr sz="2400" b="1">
              <a:solidFill>
                <a:schemeClr val="dk1"/>
              </a:solidFill>
            </a:endParaRPr>
          </a:p>
        </p:txBody>
      </p:sp>
      <p:sp>
        <p:nvSpPr>
          <p:cNvPr id="258" name="Google Shape;258;p29"/>
          <p:cNvSpPr/>
          <p:nvPr/>
        </p:nvSpPr>
        <p:spPr>
          <a:xfrm>
            <a:off x="4432313" y="3039800"/>
            <a:ext cx="838500" cy="634800"/>
          </a:xfrm>
          <a:prstGeom prst="wedgeRoundRectCallout">
            <a:avLst>
              <a:gd name="adj1" fmla="val 3342"/>
              <a:gd name="adj2" fmla="val 76237"/>
              <a:gd name="adj3" fmla="val 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2400" b="1">
                <a:solidFill>
                  <a:schemeClr val="dk1"/>
                </a:solidFill>
              </a:rPr>
              <a:t>3</a:t>
            </a:r>
            <a:endParaRPr sz="2400" b="1">
              <a:solidFill>
                <a:schemeClr val="dk1"/>
              </a:solidFill>
            </a:endParaRPr>
          </a:p>
        </p:txBody>
      </p:sp>
      <p:sp>
        <p:nvSpPr>
          <p:cNvPr id="259" name="Google Shape;259;p29"/>
          <p:cNvSpPr/>
          <p:nvPr/>
        </p:nvSpPr>
        <p:spPr>
          <a:xfrm>
            <a:off x="5745019" y="2701025"/>
            <a:ext cx="838500" cy="634800"/>
          </a:xfrm>
          <a:prstGeom prst="wedgeRoundRectCallout">
            <a:avLst>
              <a:gd name="adj1" fmla="val 3342"/>
              <a:gd name="adj2" fmla="val 76237"/>
              <a:gd name="adj3" fmla="val 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2400" b="1">
                <a:solidFill>
                  <a:schemeClr val="dk1"/>
                </a:solidFill>
              </a:rPr>
              <a:t>5</a:t>
            </a:r>
            <a:endParaRPr sz="2400" b="1">
              <a:solidFill>
                <a:schemeClr val="dk1"/>
              </a:solidFill>
            </a:endParaRPr>
          </a:p>
        </p:txBody>
      </p:sp>
      <p:sp>
        <p:nvSpPr>
          <p:cNvPr id="260" name="Google Shape;260;p29"/>
          <p:cNvSpPr/>
          <p:nvPr/>
        </p:nvSpPr>
        <p:spPr>
          <a:xfrm>
            <a:off x="7057725" y="2146025"/>
            <a:ext cx="838500" cy="634800"/>
          </a:xfrm>
          <a:prstGeom prst="wedgeRoundRectCallout">
            <a:avLst>
              <a:gd name="adj1" fmla="val 3342"/>
              <a:gd name="adj2" fmla="val 76237"/>
              <a:gd name="adj3" fmla="val 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2400" b="1">
                <a:solidFill>
                  <a:schemeClr val="dk1"/>
                </a:solidFill>
              </a:rPr>
              <a:t>8</a:t>
            </a:r>
            <a:endParaRPr sz="2400" b="1">
              <a:solidFill>
                <a:schemeClr val="dk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4"/>
                                        </p:tgtEl>
                                        <p:attrNameLst>
                                          <p:attrName>style.visibility</p:attrName>
                                        </p:attrNameLst>
                                      </p:cBhvr>
                                      <p:to>
                                        <p:strVal val="visible"/>
                                      </p:to>
                                    </p:set>
                                    <p:animEffect transition="in" filter="fade">
                                      <p:cBhvr>
                                        <p:cTn id="7" dur="1000"/>
                                        <p:tgtEl>
                                          <p:spTgt spid="2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6" name="Google Shape;266;p30"/>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85000"/>
              </a:lnSpc>
              <a:spcBef>
                <a:spcPts val="0"/>
              </a:spcBef>
              <a:spcAft>
                <a:spcPts val="0"/>
              </a:spcAft>
              <a:buClr>
                <a:schemeClr val="dk2"/>
              </a:buClr>
              <a:buSzPts val="3600"/>
              <a:buFont typeface="Arial Narrow"/>
              <a:buNone/>
            </a:pPr>
            <a:r>
              <a:rPr lang="en-US"/>
              <a:t>How to estimate this new work?</a:t>
            </a:r>
            <a:endParaRPr/>
          </a:p>
        </p:txBody>
      </p:sp>
      <p:sp>
        <p:nvSpPr>
          <p:cNvPr id="267" name="Google Shape;267;p30"/>
          <p:cNvSpPr txBox="1"/>
          <p:nvPr/>
        </p:nvSpPr>
        <p:spPr>
          <a:xfrm>
            <a:off x="320040" y="5478781"/>
            <a:ext cx="8503800" cy="6348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accent2"/>
              </a:buClr>
              <a:buSzPts val="1620"/>
              <a:buFont typeface="Arial Narrow"/>
              <a:buNone/>
            </a:pPr>
            <a:r>
              <a:rPr lang="en-US" sz="1800" b="1">
                <a:solidFill>
                  <a:schemeClr val="lt1"/>
                </a:solidFill>
                <a:latin typeface="Arial Narrow"/>
                <a:ea typeface="Arial Narrow"/>
                <a:cs typeface="Arial Narrow"/>
                <a:sym typeface="Arial Narrow"/>
              </a:rPr>
              <a:t>With points defined relatively, it becomes easier to gauge new work</a:t>
            </a:r>
            <a:endParaRPr/>
          </a:p>
        </p:txBody>
      </p:sp>
      <p:cxnSp>
        <p:nvCxnSpPr>
          <p:cNvPr id="268" name="Google Shape;268;p30"/>
          <p:cNvCxnSpPr/>
          <p:nvPr/>
        </p:nvCxnSpPr>
        <p:spPr>
          <a:xfrm>
            <a:off x="320040" y="5295900"/>
            <a:ext cx="8467200" cy="0"/>
          </a:xfrm>
          <a:prstGeom prst="straightConnector1">
            <a:avLst/>
          </a:prstGeom>
          <a:noFill/>
          <a:ln w="25400" cap="rnd" cmpd="sng">
            <a:solidFill>
              <a:srgbClr val="A5A5A5"/>
            </a:solidFill>
            <a:prstDash val="dot"/>
            <a:round/>
            <a:headEnd type="none" w="med" len="med"/>
            <a:tailEnd type="none" w="med" len="med"/>
          </a:ln>
        </p:spPr>
      </p:cxnSp>
      <p:sp>
        <p:nvSpPr>
          <p:cNvPr id="269" name="Google Shape;269;p30"/>
          <p:cNvSpPr/>
          <p:nvPr/>
        </p:nvSpPr>
        <p:spPr>
          <a:xfrm>
            <a:off x="1882200" y="1655775"/>
            <a:ext cx="1143000" cy="1143000"/>
          </a:xfrm>
          <a:prstGeom prst="roundRect">
            <a:avLst>
              <a:gd name="adj" fmla="val 16667"/>
            </a:avLst>
          </a:prstGeom>
          <a:solidFill>
            <a:schemeClr val="lt2"/>
          </a:solid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2400" b="1">
                <a:solidFill>
                  <a:schemeClr val="dk1"/>
                </a:solidFill>
              </a:rPr>
              <a:t>?</a:t>
            </a:r>
            <a:endParaRPr sz="2400" b="1">
              <a:solidFill>
                <a:schemeClr val="dk1"/>
              </a:solidFill>
            </a:endParaRPr>
          </a:p>
        </p:txBody>
      </p:sp>
      <p:sp>
        <p:nvSpPr>
          <p:cNvPr id="270" name="Google Shape;270;p30"/>
          <p:cNvSpPr/>
          <p:nvPr/>
        </p:nvSpPr>
        <p:spPr>
          <a:xfrm>
            <a:off x="1517100" y="4674475"/>
            <a:ext cx="457200" cy="457200"/>
          </a:xfrm>
          <a:prstGeom prst="roundRect">
            <a:avLst>
              <a:gd name="adj" fmla="val 16667"/>
            </a:avLst>
          </a:prstGeom>
          <a:solidFill>
            <a:schemeClr val="lt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2400" b="1">
                <a:solidFill>
                  <a:schemeClr val="dk1"/>
                </a:solidFill>
              </a:rPr>
              <a:t>1</a:t>
            </a:r>
            <a:endParaRPr sz="2400" b="1">
              <a:solidFill>
                <a:schemeClr val="dk1"/>
              </a:solidFill>
            </a:endParaRPr>
          </a:p>
        </p:txBody>
      </p:sp>
      <p:sp>
        <p:nvSpPr>
          <p:cNvPr id="271" name="Google Shape;271;p30"/>
          <p:cNvSpPr/>
          <p:nvPr/>
        </p:nvSpPr>
        <p:spPr>
          <a:xfrm>
            <a:off x="2322269" y="4217275"/>
            <a:ext cx="914400" cy="914400"/>
          </a:xfrm>
          <a:prstGeom prst="roundRect">
            <a:avLst>
              <a:gd name="adj" fmla="val 16667"/>
            </a:avLst>
          </a:prstGeom>
          <a:solidFill>
            <a:schemeClr val="lt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2400" b="1">
                <a:solidFill>
                  <a:schemeClr val="dk1"/>
                </a:solidFill>
              </a:rPr>
              <a:t>2</a:t>
            </a:r>
            <a:endParaRPr sz="2400" b="1">
              <a:solidFill>
                <a:schemeClr val="dk1"/>
              </a:solidFill>
            </a:endParaRPr>
          </a:p>
        </p:txBody>
      </p:sp>
      <p:sp>
        <p:nvSpPr>
          <p:cNvPr id="272" name="Google Shape;272;p30"/>
          <p:cNvSpPr/>
          <p:nvPr/>
        </p:nvSpPr>
        <p:spPr>
          <a:xfrm>
            <a:off x="3584638" y="3760075"/>
            <a:ext cx="1371600" cy="1371600"/>
          </a:xfrm>
          <a:prstGeom prst="roundRect">
            <a:avLst>
              <a:gd name="adj" fmla="val 16667"/>
            </a:avLst>
          </a:prstGeom>
          <a:solidFill>
            <a:schemeClr val="lt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2400" b="1">
                <a:solidFill>
                  <a:schemeClr val="dk1"/>
                </a:solidFill>
              </a:rPr>
              <a:t>3</a:t>
            </a:r>
            <a:endParaRPr sz="2400" b="1">
              <a:solidFill>
                <a:schemeClr val="dk1"/>
              </a:solidFill>
            </a:endParaRPr>
          </a:p>
        </p:txBody>
      </p:sp>
      <p:sp>
        <p:nvSpPr>
          <p:cNvPr id="273" name="Google Shape;273;p30"/>
          <p:cNvSpPr/>
          <p:nvPr/>
        </p:nvSpPr>
        <p:spPr>
          <a:xfrm>
            <a:off x="5304206" y="2845675"/>
            <a:ext cx="2286000" cy="2286000"/>
          </a:xfrm>
          <a:prstGeom prst="roundRect">
            <a:avLst>
              <a:gd name="adj" fmla="val 16667"/>
            </a:avLst>
          </a:prstGeom>
          <a:solidFill>
            <a:schemeClr val="lt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2400" b="1">
                <a:solidFill>
                  <a:schemeClr val="dk1"/>
                </a:solidFill>
              </a:rPr>
              <a:t>5</a:t>
            </a:r>
            <a:endParaRPr sz="2400" b="1">
              <a:solidFill>
                <a:schemeClr val="dk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7"/>
                                        </p:tgtEl>
                                        <p:attrNameLst>
                                          <p:attrName>style.visibility</p:attrName>
                                        </p:attrNameLst>
                                      </p:cBhvr>
                                      <p:to>
                                        <p:strVal val="visible"/>
                                      </p:to>
                                    </p:set>
                                    <p:animEffect transition="in" filter="fade">
                                      <p:cBhvr>
                                        <p:cTn id="7" dur="1000"/>
                                        <p:tgtEl>
                                          <p:spTgt spid="2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Google Shape;74;p13"/>
          <p:cNvSpPr txBox="1">
            <a:spLocks noGrp="1"/>
          </p:cNvSpPr>
          <p:nvPr>
            <p:ph type="ctrTitle" idx="4294967295"/>
          </p:nvPr>
        </p:nvSpPr>
        <p:spPr>
          <a:xfrm>
            <a:off x="644525" y="1831975"/>
            <a:ext cx="8499475" cy="1597025"/>
          </a:xfrm>
          <a:prstGeom prst="rect">
            <a:avLst/>
          </a:prstGeom>
          <a:noFill/>
          <a:ln>
            <a:noFill/>
          </a:ln>
        </p:spPr>
        <p:txBody>
          <a:bodyPr spcFirstLastPara="1" wrap="square" lIns="91425" tIns="0" rIns="91425" bIns="0" anchor="ctr" anchorCtr="0">
            <a:noAutofit/>
          </a:bodyPr>
          <a:lstStyle/>
          <a:p>
            <a:pPr marL="0" lvl="0" indent="0" algn="ctr" rtl="0">
              <a:lnSpc>
                <a:spcPct val="85000"/>
              </a:lnSpc>
              <a:spcBef>
                <a:spcPts val="0"/>
              </a:spcBef>
              <a:spcAft>
                <a:spcPts val="0"/>
              </a:spcAft>
              <a:buClr>
                <a:schemeClr val="dk2"/>
              </a:buClr>
              <a:buSzPts val="3600"/>
              <a:buFont typeface="Arial Narrow"/>
              <a:buNone/>
            </a:pPr>
            <a:r>
              <a:rPr lang="en-US" sz="9600" dirty="0">
                <a:solidFill>
                  <a:schemeClr val="lt1"/>
                </a:solidFill>
                <a:latin typeface="Caveat"/>
                <a:ea typeface="Caveat"/>
                <a:cs typeface="Caveat"/>
                <a:sym typeface="Caveat"/>
              </a:rPr>
              <a:t>Ass-</a:t>
            </a:r>
            <a:r>
              <a:rPr lang="en-US" sz="9600" dirty="0" err="1">
                <a:solidFill>
                  <a:schemeClr val="lt1"/>
                </a:solidFill>
                <a:latin typeface="Caveat"/>
                <a:ea typeface="Caveat"/>
                <a:cs typeface="Caveat"/>
                <a:sym typeface="Caveat"/>
              </a:rPr>
              <a:t>umptions</a:t>
            </a:r>
            <a:endParaRPr sz="9600" dirty="0">
              <a:solidFill>
                <a:schemeClr val="lt1"/>
              </a:solidFill>
              <a:latin typeface="Caveat"/>
              <a:ea typeface="Caveat"/>
              <a:cs typeface="Caveat"/>
              <a:sym typeface="Caveat"/>
            </a:endParaRPr>
          </a:p>
        </p:txBody>
      </p:sp>
      <p:sp>
        <p:nvSpPr>
          <p:cNvPr id="75" name="Google Shape;75;p13"/>
          <p:cNvSpPr txBox="1"/>
          <p:nvPr/>
        </p:nvSpPr>
        <p:spPr>
          <a:xfrm>
            <a:off x="0" y="4976375"/>
            <a:ext cx="9144000" cy="1137300"/>
          </a:xfrm>
          <a:prstGeom prst="rect">
            <a:avLst/>
          </a:prstGeom>
          <a:solidFill>
            <a:schemeClr val="accent2"/>
          </a:solidFill>
          <a:ln>
            <a:noFill/>
          </a:ln>
        </p:spPr>
        <p:txBody>
          <a:bodyPr spcFirstLastPara="1" wrap="square" lIns="91425" tIns="45700" rIns="91425" bIns="45700" anchor="ctr" anchorCtr="0">
            <a:noAutofit/>
          </a:bodyPr>
          <a:lstStyle/>
          <a:p>
            <a:pPr marL="457200" lvl="0" indent="0" algn="ctr" rtl="0">
              <a:spcBef>
                <a:spcPts val="0"/>
              </a:spcBef>
              <a:spcAft>
                <a:spcPts val="0"/>
              </a:spcAft>
              <a:buNone/>
            </a:pPr>
            <a:r>
              <a:rPr lang="en-US" sz="2800" dirty="0">
                <a:solidFill>
                  <a:srgbClr val="FFFFFF"/>
                </a:solidFill>
                <a:latin typeface="Caveat"/>
                <a:ea typeface="Caveat"/>
                <a:cs typeface="Caveat"/>
                <a:sym typeface="Caveat"/>
              </a:rPr>
              <a:t>In software, time estimates are almost </a:t>
            </a:r>
            <a:r>
              <a:rPr lang="en-US" sz="2800" u="sng" dirty="0">
                <a:solidFill>
                  <a:srgbClr val="FFFFFF"/>
                </a:solidFill>
                <a:latin typeface="Caveat"/>
                <a:ea typeface="Caveat"/>
                <a:cs typeface="Caveat"/>
                <a:sym typeface="Caveat"/>
              </a:rPr>
              <a:t>never</a:t>
            </a:r>
            <a:r>
              <a:rPr lang="en-US" sz="2800" dirty="0">
                <a:solidFill>
                  <a:srgbClr val="FFFFFF"/>
                </a:solidFill>
                <a:latin typeface="Caveat"/>
                <a:ea typeface="Caveat"/>
                <a:cs typeface="Caveat"/>
                <a:sym typeface="Caveat"/>
              </a:rPr>
              <a:t> reliable.</a:t>
            </a:r>
            <a:endParaRPr sz="2800" dirty="0">
              <a:solidFill>
                <a:srgbClr val="FFFFFF"/>
              </a:solidFill>
              <a:latin typeface="Caveat"/>
              <a:ea typeface="Caveat"/>
              <a:cs typeface="Caveat"/>
              <a:sym typeface="Caveat"/>
            </a:endParaRPr>
          </a:p>
          <a:p>
            <a:pPr marL="457200" lvl="0" indent="0" algn="ctr" rtl="0">
              <a:spcBef>
                <a:spcPts val="0"/>
              </a:spcBef>
              <a:spcAft>
                <a:spcPts val="0"/>
              </a:spcAft>
              <a:buNone/>
            </a:pPr>
            <a:r>
              <a:rPr lang="en-US" sz="2800" dirty="0">
                <a:solidFill>
                  <a:srgbClr val="FFFFFF"/>
                </a:solidFill>
                <a:latin typeface="Caveat"/>
                <a:ea typeface="Caveat"/>
                <a:cs typeface="Caveat"/>
                <a:sym typeface="Caveat"/>
              </a:rPr>
              <a:t>Software isn’t valuable unless someone is </a:t>
            </a:r>
            <a:r>
              <a:rPr lang="en-US" sz="2800" u="sng" dirty="0">
                <a:solidFill>
                  <a:srgbClr val="FFFFFF"/>
                </a:solidFill>
                <a:latin typeface="Caveat"/>
                <a:ea typeface="Caveat"/>
                <a:cs typeface="Caveat"/>
                <a:sym typeface="Caveat"/>
              </a:rPr>
              <a:t>using</a:t>
            </a:r>
            <a:r>
              <a:rPr lang="en-US" sz="2800" dirty="0">
                <a:solidFill>
                  <a:srgbClr val="FFFFFF"/>
                </a:solidFill>
                <a:latin typeface="Caveat"/>
                <a:ea typeface="Caveat"/>
                <a:cs typeface="Caveat"/>
                <a:sym typeface="Caveat"/>
              </a:rPr>
              <a:t> it.</a:t>
            </a:r>
            <a:endParaRPr sz="2800" dirty="0">
              <a:solidFill>
                <a:srgbClr val="FFFFFF"/>
              </a:solidFill>
              <a:latin typeface="Caveat"/>
              <a:ea typeface="Caveat"/>
              <a:cs typeface="Caveat"/>
              <a:sym typeface="Caveat"/>
            </a:endParaRPr>
          </a:p>
        </p:txBody>
      </p:sp>
      <p:cxnSp>
        <p:nvCxnSpPr>
          <p:cNvPr id="76" name="Google Shape;76;p13"/>
          <p:cNvCxnSpPr/>
          <p:nvPr/>
        </p:nvCxnSpPr>
        <p:spPr>
          <a:xfrm>
            <a:off x="320040" y="4838700"/>
            <a:ext cx="8467200" cy="0"/>
          </a:xfrm>
          <a:prstGeom prst="straightConnector1">
            <a:avLst/>
          </a:prstGeom>
          <a:noFill/>
          <a:ln w="25400" cap="rnd" cmpd="sng">
            <a:solidFill>
              <a:srgbClr val="A5A5A5"/>
            </a:solidFill>
            <a:prstDash val="dot"/>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5"/>
                                        </p:tgtEl>
                                        <p:attrNameLst>
                                          <p:attrName>style.visibility</p:attrName>
                                        </p:attrNameLst>
                                      </p:cBhvr>
                                      <p:to>
                                        <p:strVal val="visible"/>
                                      </p:to>
                                    </p:set>
                                    <p:animEffect transition="in" filter="fade">
                                      <p:cBhvr>
                                        <p:cTn id="7" dur="10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p31"/>
          <p:cNvSpPr txBox="1">
            <a:spLocks noGrp="1"/>
          </p:cNvSpPr>
          <p:nvPr>
            <p:ph type="ctrTitle" idx="4294967295"/>
          </p:nvPr>
        </p:nvSpPr>
        <p:spPr>
          <a:xfrm>
            <a:off x="0" y="868363"/>
            <a:ext cx="8499475" cy="5121275"/>
          </a:xfrm>
          <a:prstGeom prst="rect">
            <a:avLst/>
          </a:prstGeom>
          <a:noFill/>
          <a:ln>
            <a:noFill/>
          </a:ln>
        </p:spPr>
        <p:txBody>
          <a:bodyPr spcFirstLastPara="1" wrap="square" lIns="91425" tIns="0" rIns="91425" bIns="0" anchor="ctr" anchorCtr="0">
            <a:noAutofit/>
          </a:bodyPr>
          <a:lstStyle/>
          <a:p>
            <a:pPr marL="0" lvl="0" indent="0" algn="ctr" rtl="0">
              <a:lnSpc>
                <a:spcPct val="85000"/>
              </a:lnSpc>
              <a:spcBef>
                <a:spcPts val="0"/>
              </a:spcBef>
              <a:spcAft>
                <a:spcPts val="0"/>
              </a:spcAft>
              <a:buClr>
                <a:schemeClr val="dk2"/>
              </a:buClr>
              <a:buSzPts val="3600"/>
              <a:buFont typeface="Arial Narrow"/>
              <a:buNone/>
            </a:pPr>
            <a:r>
              <a:rPr lang="en-US" sz="9600">
                <a:solidFill>
                  <a:schemeClr val="lt1"/>
                </a:solidFill>
                <a:latin typeface="Caveat"/>
                <a:ea typeface="Caveat"/>
                <a:cs typeface="Caveat"/>
                <a:sym typeface="Caveat"/>
              </a:rPr>
              <a:t>Yes, but when will the work be done?!</a:t>
            </a:r>
            <a:endParaRPr sz="9600">
              <a:solidFill>
                <a:schemeClr val="lt1"/>
              </a:solidFill>
              <a:latin typeface="Caveat"/>
              <a:ea typeface="Caveat"/>
              <a:cs typeface="Caveat"/>
              <a:sym typeface="Caveat"/>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32"/>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85000"/>
              </a:lnSpc>
              <a:spcBef>
                <a:spcPts val="0"/>
              </a:spcBef>
              <a:spcAft>
                <a:spcPts val="0"/>
              </a:spcAft>
              <a:buClr>
                <a:schemeClr val="dk2"/>
              </a:buClr>
              <a:buSzPts val="3600"/>
              <a:buFont typeface="Arial Narrow"/>
              <a:buNone/>
            </a:pPr>
            <a:r>
              <a:rPr lang="en-US"/>
              <a:t>Relate </a:t>
            </a:r>
            <a:r>
              <a:rPr lang="en-US" u="sng"/>
              <a:t>team</a:t>
            </a:r>
            <a:r>
              <a:rPr lang="en-US"/>
              <a:t> velocity to time</a:t>
            </a:r>
            <a:endParaRPr/>
          </a:p>
        </p:txBody>
      </p:sp>
      <p:pic>
        <p:nvPicPr>
          <p:cNvPr id="286" name="Google Shape;286;p32" title="Velocity vs. Sprint"/>
          <p:cNvPicPr preferRelativeResize="0"/>
          <p:nvPr/>
        </p:nvPicPr>
        <p:blipFill rotWithShape="1">
          <a:blip r:embed="rId3">
            <a:alphaModFix/>
          </a:blip>
          <a:srcRect b="4888"/>
          <a:stretch/>
        </p:blipFill>
        <p:spPr>
          <a:xfrm>
            <a:off x="285700" y="1235625"/>
            <a:ext cx="8572500" cy="5041424"/>
          </a:xfrm>
          <a:prstGeom prst="rect">
            <a:avLst/>
          </a:prstGeom>
          <a:noFill/>
          <a:ln>
            <a:noFill/>
          </a:ln>
        </p:spPr>
      </p:pic>
      <p:sp>
        <p:nvSpPr>
          <p:cNvPr id="287" name="Google Shape;287;p32"/>
          <p:cNvSpPr/>
          <p:nvPr/>
        </p:nvSpPr>
        <p:spPr>
          <a:xfrm>
            <a:off x="5596500" y="3067200"/>
            <a:ext cx="1927200" cy="1364100"/>
          </a:xfrm>
          <a:prstGeom prst="wedgeRoundRectCallout">
            <a:avLst>
              <a:gd name="adj1" fmla="val -20833"/>
              <a:gd name="adj2" fmla="val 62500"/>
              <a:gd name="adj3" fmla="val 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3600">
                <a:solidFill>
                  <a:schemeClr val="dk1"/>
                </a:solidFill>
              </a:rPr>
              <a:t>???</a:t>
            </a:r>
            <a:endParaRPr sz="3600">
              <a:solidFill>
                <a:schemeClr val="dk1"/>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pic>
        <p:nvPicPr>
          <p:cNvPr id="293" name="Google Shape;293;p33" title="Velocity vs. Sprint"/>
          <p:cNvPicPr preferRelativeResize="0"/>
          <p:nvPr/>
        </p:nvPicPr>
        <p:blipFill rotWithShape="1">
          <a:blip r:embed="rId3">
            <a:alphaModFix/>
          </a:blip>
          <a:srcRect b="5159"/>
          <a:stretch/>
        </p:blipFill>
        <p:spPr>
          <a:xfrm>
            <a:off x="285700" y="1235625"/>
            <a:ext cx="8572500" cy="5027250"/>
          </a:xfrm>
          <a:prstGeom prst="rect">
            <a:avLst/>
          </a:prstGeom>
          <a:noFill/>
          <a:ln>
            <a:noFill/>
          </a:ln>
        </p:spPr>
      </p:pic>
      <p:sp>
        <p:nvSpPr>
          <p:cNvPr id="294" name="Google Shape;294;p33"/>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85000"/>
              </a:lnSpc>
              <a:spcBef>
                <a:spcPts val="0"/>
              </a:spcBef>
              <a:spcAft>
                <a:spcPts val="0"/>
              </a:spcAft>
              <a:buClr>
                <a:schemeClr val="dk2"/>
              </a:buClr>
              <a:buSzPts val="3600"/>
              <a:buFont typeface="Arial Narrow"/>
              <a:buNone/>
            </a:pPr>
            <a:r>
              <a:rPr lang="en-US"/>
              <a:t>Use </a:t>
            </a:r>
            <a:r>
              <a:rPr lang="en-US" u="sng"/>
              <a:t>team</a:t>
            </a:r>
            <a:r>
              <a:rPr lang="en-US"/>
              <a:t> velocity trends to </a:t>
            </a:r>
            <a:r>
              <a:rPr lang="en-US" i="1"/>
              <a:t>forecast </a:t>
            </a:r>
            <a:r>
              <a:rPr lang="en-US"/>
              <a:t>*</a:t>
            </a:r>
            <a:endParaRPr/>
          </a:p>
        </p:txBody>
      </p:sp>
      <p:sp>
        <p:nvSpPr>
          <p:cNvPr id="295" name="Google Shape;295;p33"/>
          <p:cNvSpPr txBox="1"/>
          <p:nvPr/>
        </p:nvSpPr>
        <p:spPr>
          <a:xfrm>
            <a:off x="298175" y="6116650"/>
            <a:ext cx="8503800" cy="426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solidFill>
                  <a:schemeClr val="dk2"/>
                </a:solidFill>
                <a:latin typeface="Arial Narrow"/>
                <a:ea typeface="Arial Narrow"/>
                <a:cs typeface="Arial Narrow"/>
                <a:sym typeface="Arial Narrow"/>
              </a:rPr>
              <a:t>* forecast - a reasonable estimation of the future based on recent, empirical, trend data</a:t>
            </a:r>
            <a:endParaRPr sz="1800">
              <a:solidFill>
                <a:schemeClr val="dk2"/>
              </a:solidFill>
              <a:latin typeface="Arial Narrow"/>
              <a:ea typeface="Arial Narrow"/>
              <a:cs typeface="Arial Narrow"/>
              <a:sym typeface="Arial Narrow"/>
            </a:endParaRPr>
          </a:p>
        </p:txBody>
      </p:sp>
      <p:sp>
        <p:nvSpPr>
          <p:cNvPr id="296" name="Google Shape;296;p33"/>
          <p:cNvSpPr/>
          <p:nvPr/>
        </p:nvSpPr>
        <p:spPr>
          <a:xfrm>
            <a:off x="2562750" y="3124350"/>
            <a:ext cx="765000" cy="609300"/>
          </a:xfrm>
          <a:prstGeom prst="wedgeRoundRectCallout">
            <a:avLst>
              <a:gd name="adj1" fmla="val -20833"/>
              <a:gd name="adj2" fmla="val 62500"/>
              <a:gd name="adj3" fmla="val 0"/>
            </a:avLst>
          </a:prstGeom>
          <a:solidFill>
            <a:schemeClr val="lt2"/>
          </a:solid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a:solidFill>
                  <a:schemeClr val="dk1"/>
                </a:solidFill>
              </a:rPr>
              <a:t>Min</a:t>
            </a:r>
            <a:endParaRPr sz="1800">
              <a:solidFill>
                <a:schemeClr val="dk1"/>
              </a:solidFill>
            </a:endParaRPr>
          </a:p>
        </p:txBody>
      </p:sp>
      <p:sp>
        <p:nvSpPr>
          <p:cNvPr id="297" name="Google Shape;297;p33"/>
          <p:cNvSpPr/>
          <p:nvPr/>
        </p:nvSpPr>
        <p:spPr>
          <a:xfrm>
            <a:off x="3189900" y="1655775"/>
            <a:ext cx="765000" cy="609300"/>
          </a:xfrm>
          <a:prstGeom prst="wedgeRoundRectCallout">
            <a:avLst>
              <a:gd name="adj1" fmla="val -20833"/>
              <a:gd name="adj2" fmla="val 62500"/>
              <a:gd name="adj3" fmla="val 0"/>
            </a:avLst>
          </a:prstGeom>
          <a:solidFill>
            <a:schemeClr val="lt2"/>
          </a:solidFill>
          <a:ln w="381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a:solidFill>
                  <a:schemeClr val="dk1"/>
                </a:solidFill>
              </a:rPr>
              <a:t>Max</a:t>
            </a:r>
            <a:endParaRPr sz="1800">
              <a:solidFill>
                <a:schemeClr val="dk1"/>
              </a:solidFill>
            </a:endParaRPr>
          </a:p>
        </p:txBody>
      </p:sp>
      <p:sp>
        <p:nvSpPr>
          <p:cNvPr id="298" name="Google Shape;298;p33"/>
          <p:cNvSpPr/>
          <p:nvPr/>
        </p:nvSpPr>
        <p:spPr>
          <a:xfrm>
            <a:off x="2059925" y="2265075"/>
            <a:ext cx="765000" cy="609300"/>
          </a:xfrm>
          <a:prstGeom prst="wedgeRoundRectCallout">
            <a:avLst>
              <a:gd name="adj1" fmla="val -20833"/>
              <a:gd name="adj2" fmla="val 62500"/>
              <a:gd name="adj3" fmla="val 0"/>
            </a:avLst>
          </a:prstGeom>
          <a:solidFill>
            <a:schemeClr val="lt2"/>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a:solidFill>
                  <a:schemeClr val="dk1"/>
                </a:solidFill>
              </a:rPr>
              <a:t>Med.</a:t>
            </a:r>
            <a:endParaRPr sz="1800">
              <a:solidFill>
                <a:schemeClr val="dk1"/>
              </a:solidFill>
            </a:endParaRPr>
          </a:p>
        </p:txBody>
      </p:sp>
      <p:sp>
        <p:nvSpPr>
          <p:cNvPr id="299" name="Google Shape;299;p33"/>
          <p:cNvSpPr/>
          <p:nvPr/>
        </p:nvSpPr>
        <p:spPr>
          <a:xfrm>
            <a:off x="5596500" y="3067200"/>
            <a:ext cx="1927200" cy="1364100"/>
          </a:xfrm>
          <a:prstGeom prst="wedgeRoundRectCallout">
            <a:avLst>
              <a:gd name="adj1" fmla="val -20833"/>
              <a:gd name="adj2" fmla="val 62500"/>
              <a:gd name="adj3" fmla="val 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3600">
                <a:solidFill>
                  <a:schemeClr val="dk1"/>
                </a:solidFill>
              </a:rPr>
              <a:t>???</a:t>
            </a:r>
            <a:endParaRPr sz="3600">
              <a:solidFill>
                <a:schemeClr val="dk1"/>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pic>
        <p:nvPicPr>
          <p:cNvPr id="305" name="Google Shape;305;p34"/>
          <p:cNvPicPr preferRelativeResize="0"/>
          <p:nvPr/>
        </p:nvPicPr>
        <p:blipFill>
          <a:blip r:embed="rId3">
            <a:alphaModFix/>
          </a:blip>
          <a:stretch>
            <a:fillRect/>
          </a:stretch>
        </p:blipFill>
        <p:spPr>
          <a:xfrm>
            <a:off x="2" y="754374"/>
            <a:ext cx="9144000" cy="5654051"/>
          </a:xfrm>
          <a:prstGeom prst="rect">
            <a:avLst/>
          </a:prstGeom>
          <a:noFill/>
          <a:ln>
            <a:noFill/>
          </a:ln>
        </p:spPr>
      </p:pic>
      <p:sp>
        <p:nvSpPr>
          <p:cNvPr id="306" name="Google Shape;306;p34"/>
          <p:cNvSpPr txBox="1">
            <a:spLocks noGrp="1"/>
          </p:cNvSpPr>
          <p:nvPr>
            <p:ph type="title"/>
          </p:nvPr>
        </p:nvSpPr>
        <p:spPr>
          <a:xfrm>
            <a:off x="320050" y="138225"/>
            <a:ext cx="8503800" cy="691800"/>
          </a:xfrm>
          <a:prstGeom prst="rect">
            <a:avLst/>
          </a:prstGeom>
          <a:noFill/>
          <a:ln>
            <a:noFill/>
          </a:ln>
        </p:spPr>
        <p:txBody>
          <a:bodyPr spcFirstLastPara="1" wrap="square" lIns="91425" tIns="45700" rIns="91425" bIns="45700" anchor="ctr" anchorCtr="0">
            <a:noAutofit/>
          </a:bodyPr>
          <a:lstStyle/>
          <a:p>
            <a:pPr marL="0" lvl="0" indent="0" algn="l" rtl="0">
              <a:lnSpc>
                <a:spcPct val="85000"/>
              </a:lnSpc>
              <a:spcBef>
                <a:spcPts val="0"/>
              </a:spcBef>
              <a:spcAft>
                <a:spcPts val="0"/>
              </a:spcAft>
              <a:buClr>
                <a:schemeClr val="dk2"/>
              </a:buClr>
              <a:buSzPts val="3600"/>
              <a:buFont typeface="Arial Narrow"/>
              <a:buNone/>
            </a:pPr>
            <a:r>
              <a:rPr lang="en-US"/>
              <a:t>The Cone of Uncertainty</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Google Shape;312;p35"/>
          <p:cNvSpPr txBox="1">
            <a:spLocks noGrp="1"/>
          </p:cNvSpPr>
          <p:nvPr>
            <p:ph type="ctrTitle" idx="4294967295"/>
          </p:nvPr>
        </p:nvSpPr>
        <p:spPr>
          <a:xfrm>
            <a:off x="0" y="276225"/>
            <a:ext cx="8499475" cy="1211263"/>
          </a:xfrm>
          <a:prstGeom prst="rect">
            <a:avLst/>
          </a:prstGeom>
          <a:noFill/>
          <a:ln>
            <a:noFill/>
          </a:ln>
        </p:spPr>
        <p:txBody>
          <a:bodyPr spcFirstLastPara="1" wrap="square" lIns="91425" tIns="0" rIns="91425" bIns="0" anchor="ctr" anchorCtr="0">
            <a:noAutofit/>
          </a:bodyPr>
          <a:lstStyle/>
          <a:p>
            <a:pPr marL="0" lvl="0" indent="0" algn="ctr" rtl="0">
              <a:lnSpc>
                <a:spcPct val="85000"/>
              </a:lnSpc>
              <a:spcBef>
                <a:spcPts val="0"/>
              </a:spcBef>
              <a:spcAft>
                <a:spcPts val="0"/>
              </a:spcAft>
              <a:buClr>
                <a:schemeClr val="dk2"/>
              </a:buClr>
              <a:buSzPts val="3600"/>
              <a:buFont typeface="Arial Narrow"/>
              <a:buNone/>
            </a:pPr>
            <a:r>
              <a:rPr lang="en-US" sz="6000">
                <a:solidFill>
                  <a:schemeClr val="lt1"/>
                </a:solidFill>
                <a:latin typeface="Caveat"/>
                <a:ea typeface="Caveat"/>
                <a:cs typeface="Caveat"/>
                <a:sym typeface="Caveat"/>
              </a:rPr>
              <a:t>Should you use story points?</a:t>
            </a:r>
            <a:endParaRPr sz="6000">
              <a:solidFill>
                <a:schemeClr val="lt1"/>
              </a:solidFill>
              <a:latin typeface="Caveat"/>
              <a:ea typeface="Caveat"/>
              <a:cs typeface="Caveat"/>
              <a:sym typeface="Caveat"/>
            </a:endParaRPr>
          </a:p>
        </p:txBody>
      </p:sp>
      <p:pic>
        <p:nvPicPr>
          <p:cNvPr id="313" name="Google Shape;313;p35"/>
          <p:cNvPicPr preferRelativeResize="0"/>
          <p:nvPr/>
        </p:nvPicPr>
        <p:blipFill>
          <a:blip r:embed="rId3">
            <a:alphaModFix/>
          </a:blip>
          <a:stretch>
            <a:fillRect/>
          </a:stretch>
        </p:blipFill>
        <p:spPr>
          <a:xfrm>
            <a:off x="239600" y="1965250"/>
            <a:ext cx="8664800" cy="2927512"/>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13"/>
                                        </p:tgtEl>
                                        <p:attrNameLst>
                                          <p:attrName>style.visibility</p:attrName>
                                        </p:attrNameLst>
                                      </p:cBhvr>
                                      <p:to>
                                        <p:strVal val="visible"/>
                                      </p:to>
                                    </p:set>
                                    <p:animEffect transition="in" filter="fade">
                                      <p:cBhvr>
                                        <p:cTn id="7" dur="1000"/>
                                        <p:tgtEl>
                                          <p:spTgt spid="3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36"/>
          <p:cNvSpPr txBox="1">
            <a:spLocks noGrp="1"/>
          </p:cNvSpPr>
          <p:nvPr>
            <p:ph type="title"/>
          </p:nvPr>
        </p:nvSpPr>
        <p:spPr>
          <a:prstGeom prst="rect">
            <a:avLst/>
          </a:prstGeom>
          <a:noFill/>
          <a:ln w="9525" cap="flat" cmpd="sng">
            <a:solidFill>
              <a:schemeClr val="dk1"/>
            </a:solidFill>
            <a:prstDash val="solid"/>
            <a:round/>
            <a:headEnd type="none" w="sm" len="sm"/>
            <a:tailEnd type="none" w="sm" len="sm"/>
          </a:ln>
        </p:spPr>
        <p:txBody>
          <a:bodyPr spcFirstLastPara="1" wrap="square" lIns="91425" tIns="0" rIns="91425" bIns="0" anchor="ctr" anchorCtr="0">
            <a:noAutofit/>
          </a:bodyPr>
          <a:lstStyle/>
          <a:p>
            <a:pPr marL="0" lvl="0" indent="0" algn="ctr" rtl="0">
              <a:lnSpc>
                <a:spcPct val="85000"/>
              </a:lnSpc>
              <a:spcBef>
                <a:spcPts val="0"/>
              </a:spcBef>
              <a:spcAft>
                <a:spcPts val="0"/>
              </a:spcAft>
              <a:buClr>
                <a:schemeClr val="dk2"/>
              </a:buClr>
              <a:buSzPts val="3600"/>
              <a:buFont typeface="Arial Narrow"/>
              <a:buNone/>
            </a:pPr>
            <a:r>
              <a:rPr lang="en-US" sz="6000" dirty="0">
                <a:solidFill>
                  <a:schemeClr val="tx1"/>
                </a:solidFill>
                <a:latin typeface="Caveat"/>
                <a:ea typeface="Caveat"/>
                <a:cs typeface="Caveat"/>
                <a:sym typeface="Caveat"/>
              </a:rPr>
              <a:t>Alternatives?</a:t>
            </a:r>
            <a:endParaRPr sz="6000" dirty="0">
              <a:solidFill>
                <a:schemeClr val="tx1"/>
              </a:solidFill>
              <a:latin typeface="Caveat"/>
              <a:ea typeface="Caveat"/>
              <a:cs typeface="Caveat"/>
              <a:sym typeface="Caveat"/>
            </a:endParaRPr>
          </a:p>
        </p:txBody>
      </p:sp>
      <p:pic>
        <p:nvPicPr>
          <p:cNvPr id="320" name="Google Shape;320;p36"/>
          <p:cNvPicPr preferRelativeResize="0"/>
          <p:nvPr/>
        </p:nvPicPr>
        <p:blipFill>
          <a:blip r:embed="rId3">
            <a:alphaModFix/>
          </a:blip>
          <a:stretch>
            <a:fillRect/>
          </a:stretch>
        </p:blipFill>
        <p:spPr>
          <a:xfrm>
            <a:off x="320040" y="1301736"/>
            <a:ext cx="8503920" cy="5392679"/>
          </a:xfrm>
          <a:prstGeom prst="rect">
            <a:avLst/>
          </a:prstGeom>
          <a:solidFill>
            <a:schemeClr val="lt2"/>
          </a:solid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37"/>
          <p:cNvSpPr txBox="1">
            <a:spLocks noGrp="1"/>
          </p:cNvSpPr>
          <p:nvPr>
            <p:ph type="title" idx="4294967295"/>
          </p:nvPr>
        </p:nvSpPr>
        <p:spPr>
          <a:xfrm>
            <a:off x="0" y="138113"/>
            <a:ext cx="8502650" cy="1096962"/>
          </a:xfrm>
          <a:prstGeom prst="rect">
            <a:avLst/>
          </a:prstGeom>
          <a:noFill/>
          <a:ln w="9525" cap="flat" cmpd="sng">
            <a:solidFill>
              <a:schemeClr val="dk1"/>
            </a:solidFill>
            <a:prstDash val="solid"/>
            <a:round/>
            <a:headEnd type="none" w="sm" len="sm"/>
            <a:tailEnd type="none" w="sm" len="sm"/>
          </a:ln>
        </p:spPr>
        <p:txBody>
          <a:bodyPr spcFirstLastPara="1" wrap="square" lIns="91425" tIns="0" rIns="91425" bIns="0" anchor="ctr" anchorCtr="0">
            <a:noAutofit/>
          </a:bodyPr>
          <a:lstStyle/>
          <a:p>
            <a:pPr marL="0" lvl="0" indent="0" algn="ctr" rtl="0">
              <a:lnSpc>
                <a:spcPct val="85000"/>
              </a:lnSpc>
              <a:spcBef>
                <a:spcPts val="0"/>
              </a:spcBef>
              <a:spcAft>
                <a:spcPts val="0"/>
              </a:spcAft>
              <a:buClr>
                <a:schemeClr val="dk2"/>
              </a:buClr>
              <a:buSzPts val="3600"/>
              <a:buFont typeface="Arial Narrow"/>
              <a:buNone/>
            </a:pPr>
            <a:r>
              <a:rPr lang="en-US" sz="6000">
                <a:solidFill>
                  <a:schemeClr val="lt1"/>
                </a:solidFill>
                <a:latin typeface="Caveat"/>
                <a:ea typeface="Caveat"/>
                <a:cs typeface="Caveat"/>
                <a:sym typeface="Caveat"/>
              </a:rPr>
              <a:t>Alternatives?</a:t>
            </a:r>
            <a:endParaRPr sz="6000">
              <a:solidFill>
                <a:schemeClr val="lt1"/>
              </a:solidFill>
              <a:latin typeface="Caveat"/>
              <a:ea typeface="Caveat"/>
              <a:cs typeface="Caveat"/>
              <a:sym typeface="Caveat"/>
            </a:endParaRPr>
          </a:p>
        </p:txBody>
      </p:sp>
      <p:pic>
        <p:nvPicPr>
          <p:cNvPr id="327" name="Google Shape;327;p37"/>
          <p:cNvPicPr preferRelativeResize="0"/>
          <p:nvPr/>
        </p:nvPicPr>
        <p:blipFill>
          <a:blip r:embed="rId3">
            <a:alphaModFix/>
          </a:blip>
          <a:stretch>
            <a:fillRect/>
          </a:stretch>
        </p:blipFill>
        <p:spPr>
          <a:xfrm>
            <a:off x="320050" y="1681475"/>
            <a:ext cx="8503800" cy="34950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3" name="Google Shape;333;p38"/>
          <p:cNvSpPr txBox="1">
            <a:spLocks noGrp="1"/>
          </p:cNvSpPr>
          <p:nvPr>
            <p:ph type="title" idx="4294967295"/>
          </p:nvPr>
        </p:nvSpPr>
        <p:spPr>
          <a:xfrm>
            <a:off x="0" y="138113"/>
            <a:ext cx="8502650" cy="1096962"/>
          </a:xfrm>
          <a:prstGeom prst="rect">
            <a:avLst/>
          </a:prstGeom>
          <a:noFill/>
          <a:ln w="9525" cap="flat" cmpd="sng">
            <a:solidFill>
              <a:schemeClr val="dk1"/>
            </a:solidFill>
            <a:prstDash val="solid"/>
            <a:round/>
            <a:headEnd type="none" w="sm" len="sm"/>
            <a:tailEnd type="none" w="sm" len="sm"/>
          </a:ln>
        </p:spPr>
        <p:txBody>
          <a:bodyPr spcFirstLastPara="1" wrap="square" lIns="91425" tIns="0" rIns="91425" bIns="0" anchor="ctr" anchorCtr="0">
            <a:noAutofit/>
          </a:bodyPr>
          <a:lstStyle/>
          <a:p>
            <a:pPr marL="0" lvl="0" indent="0" algn="ctr" rtl="0">
              <a:lnSpc>
                <a:spcPct val="85000"/>
              </a:lnSpc>
              <a:spcBef>
                <a:spcPts val="0"/>
              </a:spcBef>
              <a:spcAft>
                <a:spcPts val="0"/>
              </a:spcAft>
              <a:buClr>
                <a:schemeClr val="dk2"/>
              </a:buClr>
              <a:buSzPts val="3600"/>
              <a:buFont typeface="Arial Narrow"/>
              <a:buNone/>
            </a:pPr>
            <a:r>
              <a:rPr lang="en-US" sz="6000">
                <a:solidFill>
                  <a:schemeClr val="lt1"/>
                </a:solidFill>
                <a:latin typeface="Caveat"/>
                <a:ea typeface="Caveat"/>
                <a:cs typeface="Caveat"/>
                <a:sym typeface="Caveat"/>
              </a:rPr>
              <a:t>Alternatives?</a:t>
            </a:r>
            <a:endParaRPr sz="6000">
              <a:solidFill>
                <a:schemeClr val="lt1"/>
              </a:solidFill>
              <a:latin typeface="Caveat"/>
              <a:ea typeface="Caveat"/>
              <a:cs typeface="Caveat"/>
              <a:sym typeface="Caveat"/>
            </a:endParaRPr>
          </a:p>
        </p:txBody>
      </p:sp>
      <p:pic>
        <p:nvPicPr>
          <p:cNvPr id="334" name="Google Shape;334;p38"/>
          <p:cNvPicPr preferRelativeResize="0"/>
          <p:nvPr/>
        </p:nvPicPr>
        <p:blipFill>
          <a:blip r:embed="rId3">
            <a:alphaModFix/>
          </a:blip>
          <a:stretch>
            <a:fillRect/>
          </a:stretch>
        </p:blipFill>
        <p:spPr>
          <a:xfrm>
            <a:off x="238075" y="1515051"/>
            <a:ext cx="8667749" cy="3827889"/>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39"/>
          <p:cNvSpPr txBox="1">
            <a:spLocks noGrp="1"/>
          </p:cNvSpPr>
          <p:nvPr>
            <p:ph type="title" idx="4294967295"/>
          </p:nvPr>
        </p:nvSpPr>
        <p:spPr>
          <a:xfrm>
            <a:off x="0" y="138113"/>
            <a:ext cx="8502650" cy="1096962"/>
          </a:xfrm>
          <a:prstGeom prst="rect">
            <a:avLst/>
          </a:prstGeom>
          <a:noFill/>
          <a:ln w="9525" cap="flat" cmpd="sng">
            <a:solidFill>
              <a:schemeClr val="dk1"/>
            </a:solidFill>
            <a:prstDash val="solid"/>
            <a:round/>
            <a:headEnd type="none" w="sm" len="sm"/>
            <a:tailEnd type="none" w="sm" len="sm"/>
          </a:ln>
        </p:spPr>
        <p:txBody>
          <a:bodyPr spcFirstLastPara="1" wrap="square" lIns="91425" tIns="0" rIns="91425" bIns="0" anchor="ctr" anchorCtr="0">
            <a:noAutofit/>
          </a:bodyPr>
          <a:lstStyle/>
          <a:p>
            <a:pPr marL="0" lvl="0" indent="0" algn="ctr" rtl="0">
              <a:lnSpc>
                <a:spcPct val="85000"/>
              </a:lnSpc>
              <a:spcBef>
                <a:spcPts val="0"/>
              </a:spcBef>
              <a:spcAft>
                <a:spcPts val="0"/>
              </a:spcAft>
              <a:buClr>
                <a:schemeClr val="dk2"/>
              </a:buClr>
              <a:buSzPts val="3600"/>
              <a:buFont typeface="Arial Narrow"/>
              <a:buNone/>
            </a:pPr>
            <a:r>
              <a:rPr lang="en-US" sz="6000">
                <a:solidFill>
                  <a:schemeClr val="lt1"/>
                </a:solidFill>
                <a:latin typeface="Caveat"/>
                <a:ea typeface="Caveat"/>
                <a:cs typeface="Caveat"/>
                <a:sym typeface="Caveat"/>
              </a:rPr>
              <a:t>Alternatives?</a:t>
            </a:r>
            <a:endParaRPr sz="6000">
              <a:solidFill>
                <a:schemeClr val="lt1"/>
              </a:solidFill>
              <a:latin typeface="Caveat"/>
              <a:ea typeface="Caveat"/>
              <a:cs typeface="Caveat"/>
              <a:sym typeface="Caveat"/>
            </a:endParaRPr>
          </a:p>
        </p:txBody>
      </p:sp>
      <p:pic>
        <p:nvPicPr>
          <p:cNvPr id="341" name="Google Shape;341;p39"/>
          <p:cNvPicPr preferRelativeResize="0"/>
          <p:nvPr/>
        </p:nvPicPr>
        <p:blipFill>
          <a:blip r:embed="rId3">
            <a:alphaModFix/>
          </a:blip>
          <a:stretch>
            <a:fillRect/>
          </a:stretch>
        </p:blipFill>
        <p:spPr>
          <a:xfrm>
            <a:off x="583275" y="1388412"/>
            <a:ext cx="7980651" cy="3754700"/>
          </a:xfrm>
          <a:prstGeom prst="rect">
            <a:avLst/>
          </a:prstGeom>
          <a:noFill/>
          <a:ln>
            <a:noFill/>
          </a:ln>
        </p:spPr>
      </p:pic>
      <p:sp>
        <p:nvSpPr>
          <p:cNvPr id="342" name="Google Shape;342;p39"/>
          <p:cNvSpPr txBox="1"/>
          <p:nvPr/>
        </p:nvSpPr>
        <p:spPr>
          <a:xfrm>
            <a:off x="320050" y="5478772"/>
            <a:ext cx="8503800" cy="908700"/>
          </a:xfrm>
          <a:prstGeom prst="rect">
            <a:avLst/>
          </a:prstGeom>
          <a:solidFill>
            <a:schemeClr val="accent2"/>
          </a:solid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sz="1800">
                <a:solidFill>
                  <a:schemeClr val="lt1"/>
                </a:solidFill>
              </a:rPr>
              <a:t>“…employees are offering a very important part of their life to us.</a:t>
            </a:r>
            <a:endParaRPr sz="1800">
              <a:solidFill>
                <a:schemeClr val="lt1"/>
              </a:solidFill>
            </a:endParaRPr>
          </a:p>
          <a:p>
            <a:pPr marL="0" lvl="0" indent="0" algn="ctr" rtl="0">
              <a:spcBef>
                <a:spcPts val="0"/>
              </a:spcBef>
              <a:spcAft>
                <a:spcPts val="0"/>
              </a:spcAft>
              <a:buClr>
                <a:schemeClr val="accent2"/>
              </a:buClr>
              <a:buSzPts val="1620"/>
              <a:buFont typeface="Arial Narrow"/>
              <a:buNone/>
            </a:pPr>
            <a:r>
              <a:rPr lang="en-US" sz="1800">
                <a:solidFill>
                  <a:schemeClr val="lt1"/>
                </a:solidFill>
              </a:rPr>
              <a:t>If we don’t use their time effectively, we are wasting their lives.” </a:t>
            </a:r>
            <a:endParaRPr sz="1800">
              <a:solidFill>
                <a:schemeClr val="lt1"/>
              </a:solidFill>
            </a:endParaRPr>
          </a:p>
          <a:p>
            <a:pPr marL="0" lvl="0" indent="0" algn="ctr" rtl="0">
              <a:spcBef>
                <a:spcPts val="0"/>
              </a:spcBef>
              <a:spcAft>
                <a:spcPts val="0"/>
              </a:spcAft>
              <a:buClr>
                <a:schemeClr val="accent2"/>
              </a:buClr>
              <a:buSzPts val="1620"/>
              <a:buFont typeface="Arial Narrow"/>
              <a:buNone/>
            </a:pPr>
            <a:r>
              <a:rPr lang="en-US" sz="1800">
                <a:solidFill>
                  <a:schemeClr val="lt1"/>
                </a:solidFill>
              </a:rPr>
              <a:t>- Ejii Toyoda</a:t>
            </a:r>
            <a:endParaRPr sz="1800" b="1">
              <a:solidFill>
                <a:schemeClr val="lt1"/>
              </a:solidFill>
              <a:latin typeface="Arial Narrow"/>
              <a:ea typeface="Arial Narrow"/>
              <a:cs typeface="Arial Narrow"/>
              <a:sym typeface="Arial Narrow"/>
            </a:endParaRPr>
          </a:p>
        </p:txBody>
      </p:sp>
      <p:cxnSp>
        <p:nvCxnSpPr>
          <p:cNvPr id="343" name="Google Shape;343;p39"/>
          <p:cNvCxnSpPr/>
          <p:nvPr/>
        </p:nvCxnSpPr>
        <p:spPr>
          <a:xfrm>
            <a:off x="320040" y="5295900"/>
            <a:ext cx="8467200" cy="0"/>
          </a:xfrm>
          <a:prstGeom prst="straightConnector1">
            <a:avLst/>
          </a:prstGeom>
          <a:noFill/>
          <a:ln w="25400" cap="rnd" cmpd="sng">
            <a:solidFill>
              <a:srgbClr val="A5A5A5"/>
            </a:solidFill>
            <a:prstDash val="dot"/>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42"/>
                                        </p:tgtEl>
                                        <p:attrNameLst>
                                          <p:attrName>style.visibility</p:attrName>
                                        </p:attrNameLst>
                                      </p:cBhvr>
                                      <p:to>
                                        <p:strVal val="visible"/>
                                      </p:to>
                                    </p:set>
                                    <p:animEffect transition="in" filter="fade">
                                      <p:cBhvr>
                                        <p:cTn id="7" dur="1000"/>
                                        <p:tgtEl>
                                          <p:spTgt spid="3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49" name="Google Shape;349;p40"/>
          <p:cNvSpPr txBox="1">
            <a:spLocks noGrp="1"/>
          </p:cNvSpPr>
          <p:nvPr>
            <p:ph type="ctrTitle" idx="4294967295"/>
          </p:nvPr>
        </p:nvSpPr>
        <p:spPr>
          <a:xfrm>
            <a:off x="0" y="334963"/>
            <a:ext cx="9144000" cy="1768475"/>
          </a:xfrm>
          <a:prstGeom prst="rect">
            <a:avLst/>
          </a:prstGeom>
          <a:noFill/>
          <a:ln>
            <a:noFill/>
          </a:ln>
        </p:spPr>
        <p:txBody>
          <a:bodyPr spcFirstLastPara="1" wrap="square" lIns="91425" tIns="0" rIns="91425" bIns="0" anchor="ctr" anchorCtr="0">
            <a:noAutofit/>
          </a:bodyPr>
          <a:lstStyle/>
          <a:p>
            <a:pPr marL="0" lvl="0" indent="0" algn="ctr" rtl="0">
              <a:lnSpc>
                <a:spcPct val="85000"/>
              </a:lnSpc>
              <a:spcBef>
                <a:spcPts val="0"/>
              </a:spcBef>
              <a:spcAft>
                <a:spcPts val="0"/>
              </a:spcAft>
              <a:buClr>
                <a:schemeClr val="dk2"/>
              </a:buClr>
              <a:buSzPts val="3600"/>
              <a:buFont typeface="Arial Narrow"/>
              <a:buNone/>
            </a:pPr>
            <a:r>
              <a:rPr lang="en-US" sz="9600" dirty="0">
                <a:solidFill>
                  <a:schemeClr val="lt1"/>
                </a:solidFill>
                <a:latin typeface="Caveat"/>
                <a:ea typeface="Caveat"/>
                <a:cs typeface="Caveat"/>
                <a:sym typeface="Caveat"/>
              </a:rPr>
              <a:t>Why estimate...</a:t>
            </a:r>
            <a:endParaRPr sz="9600" dirty="0">
              <a:solidFill>
                <a:schemeClr val="lt1"/>
              </a:solidFill>
              <a:latin typeface="Caveat"/>
              <a:ea typeface="Caveat"/>
              <a:cs typeface="Caveat"/>
              <a:sym typeface="Caveat"/>
            </a:endParaRPr>
          </a:p>
        </p:txBody>
      </p:sp>
      <p:sp>
        <p:nvSpPr>
          <p:cNvPr id="350" name="Google Shape;350;p40"/>
          <p:cNvSpPr txBox="1">
            <a:spLocks noGrp="1"/>
          </p:cNvSpPr>
          <p:nvPr>
            <p:ph type="ctrTitle" idx="4294967295"/>
          </p:nvPr>
        </p:nvSpPr>
        <p:spPr>
          <a:xfrm>
            <a:off x="-1" y="2593596"/>
            <a:ext cx="9144001" cy="4264404"/>
          </a:xfrm>
          <a:prstGeom prst="rect">
            <a:avLst/>
          </a:prstGeom>
          <a:solidFill>
            <a:schemeClr val="lt1"/>
          </a:solidFill>
          <a:ln>
            <a:noFill/>
          </a:ln>
        </p:spPr>
        <p:txBody>
          <a:bodyPr spcFirstLastPara="1" wrap="square" lIns="91425" tIns="0" rIns="91425" bIns="0" anchor="ctr" anchorCtr="0">
            <a:noAutofit/>
          </a:bodyPr>
          <a:lstStyle/>
          <a:p>
            <a:pPr marL="0" lvl="0" indent="0" algn="ctr" rtl="0">
              <a:lnSpc>
                <a:spcPct val="100000"/>
              </a:lnSpc>
              <a:spcBef>
                <a:spcPts val="0"/>
              </a:spcBef>
              <a:spcAft>
                <a:spcPts val="0"/>
              </a:spcAft>
              <a:buClr>
                <a:schemeClr val="dk2"/>
              </a:buClr>
              <a:buSzPts val="3600"/>
              <a:buFont typeface="Arial Narrow"/>
              <a:buNone/>
            </a:pPr>
            <a:r>
              <a:rPr lang="en-US" sz="9600" dirty="0">
                <a:solidFill>
                  <a:schemeClr val="accent2"/>
                </a:solidFill>
                <a:latin typeface="Caveat"/>
                <a:ea typeface="Caveat"/>
                <a:cs typeface="Caveat"/>
                <a:sym typeface="Caveat"/>
              </a:rPr>
              <a:t>when you can let the system’s flow do it for you</a:t>
            </a:r>
            <a:endParaRPr sz="9600" dirty="0">
              <a:solidFill>
                <a:schemeClr val="accent2"/>
              </a:solidFill>
              <a:latin typeface="Caveat"/>
              <a:ea typeface="Caveat"/>
              <a:cs typeface="Caveat"/>
              <a:sym typeface="Caveat"/>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4"/>
          <p:cNvSpPr txBox="1">
            <a:spLocks noGrp="1"/>
          </p:cNvSpPr>
          <p:nvPr>
            <p:ph type="ctrTitle" idx="4294967295"/>
          </p:nvPr>
        </p:nvSpPr>
        <p:spPr>
          <a:xfrm>
            <a:off x="644525" y="1831975"/>
            <a:ext cx="8499475" cy="1597025"/>
          </a:xfrm>
          <a:prstGeom prst="rect">
            <a:avLst/>
          </a:prstGeom>
          <a:noFill/>
          <a:ln>
            <a:noFill/>
          </a:ln>
        </p:spPr>
        <p:txBody>
          <a:bodyPr spcFirstLastPara="1" wrap="square" lIns="91425" tIns="0" rIns="91425" bIns="0" anchor="ctr" anchorCtr="0">
            <a:noAutofit/>
          </a:bodyPr>
          <a:lstStyle/>
          <a:p>
            <a:pPr marL="0" lvl="0" indent="0" algn="ctr" rtl="0">
              <a:lnSpc>
                <a:spcPct val="85000"/>
              </a:lnSpc>
              <a:spcBef>
                <a:spcPts val="0"/>
              </a:spcBef>
              <a:spcAft>
                <a:spcPts val="0"/>
              </a:spcAft>
              <a:buClr>
                <a:schemeClr val="dk2"/>
              </a:buClr>
              <a:buSzPts val="3600"/>
              <a:buFont typeface="Arial Narrow"/>
              <a:buNone/>
            </a:pPr>
            <a:r>
              <a:rPr lang="en-US" sz="9600">
                <a:solidFill>
                  <a:schemeClr val="lt1"/>
                </a:solidFill>
                <a:latin typeface="Caveat"/>
                <a:ea typeface="Caveat"/>
                <a:cs typeface="Caveat"/>
                <a:sym typeface="Caveat"/>
              </a:rPr>
              <a:t>What is your job?</a:t>
            </a:r>
            <a:endParaRPr sz="9600">
              <a:solidFill>
                <a:schemeClr val="lt1"/>
              </a:solidFill>
              <a:latin typeface="Caveat"/>
              <a:ea typeface="Caveat"/>
              <a:cs typeface="Caveat"/>
              <a:sym typeface="Caveat"/>
            </a:endParaRPr>
          </a:p>
        </p:txBody>
      </p:sp>
      <p:sp>
        <p:nvSpPr>
          <p:cNvPr id="83" name="Google Shape;83;p14"/>
          <p:cNvSpPr txBox="1"/>
          <p:nvPr/>
        </p:nvSpPr>
        <p:spPr>
          <a:xfrm>
            <a:off x="320040" y="5478781"/>
            <a:ext cx="8503800" cy="634800"/>
          </a:xfrm>
          <a:prstGeom prst="rect">
            <a:avLst/>
          </a:prstGeom>
          <a:solidFill>
            <a:schemeClr val="accent2"/>
          </a:solid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sz="3600">
                <a:solidFill>
                  <a:srgbClr val="FFFFFF"/>
                </a:solidFill>
                <a:latin typeface="Caveat"/>
                <a:ea typeface="Caveat"/>
                <a:cs typeface="Caveat"/>
                <a:sym typeface="Caveat"/>
              </a:rPr>
              <a:t>Deliver </a:t>
            </a:r>
            <a:r>
              <a:rPr lang="en-US" sz="3600" u="sng">
                <a:solidFill>
                  <a:srgbClr val="FFFFFF"/>
                </a:solidFill>
                <a:latin typeface="Caveat"/>
                <a:ea typeface="Caveat"/>
                <a:cs typeface="Caveat"/>
                <a:sym typeface="Caveat"/>
              </a:rPr>
              <a:t>valuable solutions</a:t>
            </a:r>
            <a:r>
              <a:rPr lang="en-US" sz="3600">
                <a:solidFill>
                  <a:srgbClr val="FFFFFF"/>
                </a:solidFill>
                <a:latin typeface="Caveat"/>
                <a:ea typeface="Caveat"/>
                <a:cs typeface="Caveat"/>
                <a:sym typeface="Caveat"/>
              </a:rPr>
              <a:t> to customers’  problems</a:t>
            </a:r>
            <a:endParaRPr sz="1800" b="1">
              <a:solidFill>
                <a:schemeClr val="lt1"/>
              </a:solidFill>
              <a:latin typeface="Arial Narrow"/>
              <a:ea typeface="Arial Narrow"/>
              <a:cs typeface="Arial Narrow"/>
              <a:sym typeface="Arial Narrow"/>
            </a:endParaRPr>
          </a:p>
        </p:txBody>
      </p:sp>
      <p:cxnSp>
        <p:nvCxnSpPr>
          <p:cNvPr id="84" name="Google Shape;84;p14"/>
          <p:cNvCxnSpPr/>
          <p:nvPr/>
        </p:nvCxnSpPr>
        <p:spPr>
          <a:xfrm>
            <a:off x="320040" y="5295900"/>
            <a:ext cx="8467200" cy="0"/>
          </a:xfrm>
          <a:prstGeom prst="straightConnector1">
            <a:avLst/>
          </a:prstGeom>
          <a:noFill/>
          <a:ln w="25400" cap="rnd" cmpd="sng">
            <a:solidFill>
              <a:srgbClr val="A5A5A5"/>
            </a:solidFill>
            <a:prstDash val="dot"/>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3"/>
                                        </p:tgtEl>
                                        <p:attrNameLst>
                                          <p:attrName>style.visibility</p:attrName>
                                        </p:attrNameLst>
                                      </p:cBhvr>
                                      <p:to>
                                        <p:strVal val="visible"/>
                                      </p:to>
                                    </p:set>
                                    <p:animEffect transition="in" filter="fade">
                                      <p:cBhvr>
                                        <p:cTn id="7" dur="1000"/>
                                        <p:tgtEl>
                                          <p:spTgt spid="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Google Shape;356;p41"/>
          <p:cNvSpPr txBox="1">
            <a:spLocks noGrp="1"/>
          </p:cNvSpPr>
          <p:nvPr>
            <p:ph type="ctrTitle"/>
          </p:nvPr>
        </p:nvSpPr>
        <p:spPr>
          <a:xfrm>
            <a:off x="135492" y="214753"/>
            <a:ext cx="8503800" cy="750000"/>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chemeClr val="lt1"/>
              </a:buClr>
              <a:buSzPts val="3600"/>
              <a:buFont typeface="Arial Narrow"/>
              <a:buNone/>
            </a:pPr>
            <a:r>
              <a:rPr lang="en-US" dirty="0"/>
              <a:t>Articles for reference</a:t>
            </a:r>
            <a:endParaRPr dirty="0"/>
          </a:p>
        </p:txBody>
      </p:sp>
      <p:sp>
        <p:nvSpPr>
          <p:cNvPr id="357" name="Google Shape;357;p41"/>
          <p:cNvSpPr txBox="1">
            <a:spLocks noGrp="1"/>
          </p:cNvSpPr>
          <p:nvPr>
            <p:ph type="ctrTitle" idx="4294967295"/>
          </p:nvPr>
        </p:nvSpPr>
        <p:spPr>
          <a:xfrm>
            <a:off x="455205" y="1174561"/>
            <a:ext cx="8504237" cy="2047875"/>
          </a:xfrm>
          <a:prstGeom prst="rect">
            <a:avLst/>
          </a:prstGeom>
          <a:noFill/>
          <a:ln>
            <a:noFill/>
          </a:ln>
        </p:spPr>
        <p:txBody>
          <a:bodyPr spcFirstLastPara="1" wrap="square" lIns="91425" tIns="45700" rIns="91425" bIns="45700" anchor="t" anchorCtr="0">
            <a:noAutofit/>
          </a:bodyPr>
          <a:lstStyle/>
          <a:p>
            <a:pPr marL="457200" lvl="0" indent="-342900" algn="l" rtl="0">
              <a:lnSpc>
                <a:spcPct val="90000"/>
              </a:lnSpc>
              <a:spcBef>
                <a:spcPts val="0"/>
              </a:spcBef>
              <a:spcAft>
                <a:spcPts val="0"/>
              </a:spcAft>
              <a:buSzPts val="1800"/>
              <a:buChar char="●"/>
            </a:pPr>
            <a:r>
              <a:rPr lang="en-US" sz="1800" u="sng" dirty="0">
                <a:hlinkClick r:id="rId3"/>
              </a:rPr>
              <a:t>What are Story Points?</a:t>
            </a:r>
            <a:endParaRPr sz="1800" dirty="0"/>
          </a:p>
          <a:p>
            <a:pPr marL="457200" lvl="0" indent="-342900" algn="l" rtl="0">
              <a:lnSpc>
                <a:spcPct val="90000"/>
              </a:lnSpc>
              <a:spcBef>
                <a:spcPts val="0"/>
              </a:spcBef>
              <a:spcAft>
                <a:spcPts val="0"/>
              </a:spcAft>
              <a:buSzPts val="1800"/>
              <a:buChar char="●"/>
            </a:pPr>
            <a:r>
              <a:rPr lang="en-US" sz="1800" u="sng" dirty="0">
                <a:hlinkClick r:id="rId4"/>
              </a:rPr>
              <a:t>The Main Benefit of Story Points</a:t>
            </a:r>
            <a:endParaRPr sz="1800" dirty="0"/>
          </a:p>
          <a:p>
            <a:pPr marL="457200" lvl="0" indent="-342900" algn="l" rtl="0">
              <a:lnSpc>
                <a:spcPct val="90000"/>
              </a:lnSpc>
              <a:spcBef>
                <a:spcPts val="0"/>
              </a:spcBef>
              <a:spcAft>
                <a:spcPts val="0"/>
              </a:spcAft>
              <a:buSzPts val="1800"/>
              <a:buChar char="●"/>
            </a:pPr>
            <a:r>
              <a:rPr lang="en-US" sz="1800" u="sng" dirty="0">
                <a:hlinkClick r:id="rId5"/>
              </a:rPr>
              <a:t>Story Points Estimate Effort not </a:t>
            </a:r>
            <a:r>
              <a:rPr lang="en-US" sz="1800" i="1" u="sng" dirty="0">
                <a:hlinkClick r:id="rId5"/>
              </a:rPr>
              <a:t>Just</a:t>
            </a:r>
            <a:r>
              <a:rPr lang="en-US" sz="1800" u="sng" dirty="0">
                <a:hlinkClick r:id="rId5"/>
              </a:rPr>
              <a:t> Complexity</a:t>
            </a:r>
            <a:endParaRPr sz="1800" dirty="0"/>
          </a:p>
          <a:p>
            <a:pPr marL="457200" lvl="0" indent="-342900" algn="l" rtl="0">
              <a:lnSpc>
                <a:spcPct val="90000"/>
              </a:lnSpc>
              <a:spcBef>
                <a:spcPts val="0"/>
              </a:spcBef>
              <a:spcAft>
                <a:spcPts val="0"/>
              </a:spcAft>
              <a:buSzPts val="1800"/>
              <a:buChar char="●"/>
            </a:pPr>
            <a:r>
              <a:rPr lang="en-US" sz="1800" u="sng" dirty="0">
                <a:hlinkClick r:id="rId6"/>
              </a:rPr>
              <a:t>Story Points are </a:t>
            </a:r>
            <a:r>
              <a:rPr lang="en-US" sz="1800" i="1" u="sng" dirty="0">
                <a:hlinkClick r:id="rId6"/>
              </a:rPr>
              <a:t>Still</a:t>
            </a:r>
            <a:r>
              <a:rPr lang="en-US" sz="1800" u="sng" dirty="0">
                <a:hlinkClick r:id="rId6"/>
              </a:rPr>
              <a:t> About Effort</a:t>
            </a:r>
            <a:endParaRPr sz="18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15"/>
          <p:cNvSpPr txBox="1">
            <a:spLocks noGrp="1"/>
          </p:cNvSpPr>
          <p:nvPr>
            <p:ph type="ctrTitle" idx="4294967295"/>
          </p:nvPr>
        </p:nvSpPr>
        <p:spPr>
          <a:xfrm>
            <a:off x="0" y="346075"/>
            <a:ext cx="8499475" cy="1595438"/>
          </a:xfrm>
          <a:prstGeom prst="rect">
            <a:avLst/>
          </a:prstGeom>
          <a:noFill/>
          <a:ln>
            <a:noFill/>
          </a:ln>
        </p:spPr>
        <p:txBody>
          <a:bodyPr spcFirstLastPara="1" wrap="square" lIns="91425" tIns="0" rIns="91425" bIns="0" anchor="ctr" anchorCtr="0">
            <a:noAutofit/>
          </a:bodyPr>
          <a:lstStyle/>
          <a:p>
            <a:pPr marL="0" lvl="0" indent="0" algn="ctr" rtl="0">
              <a:lnSpc>
                <a:spcPct val="85000"/>
              </a:lnSpc>
              <a:spcBef>
                <a:spcPts val="0"/>
              </a:spcBef>
              <a:spcAft>
                <a:spcPts val="0"/>
              </a:spcAft>
              <a:buClr>
                <a:schemeClr val="dk2"/>
              </a:buClr>
              <a:buSzPts val="3600"/>
              <a:buFont typeface="Arial Narrow"/>
              <a:buNone/>
            </a:pPr>
            <a:r>
              <a:rPr lang="en-US" sz="9600">
                <a:solidFill>
                  <a:schemeClr val="lt1"/>
                </a:solidFill>
                <a:latin typeface="Caveat"/>
                <a:ea typeface="Caveat"/>
                <a:cs typeface="Caveat"/>
                <a:sym typeface="Caveat"/>
              </a:rPr>
              <a:t>Why estimate?</a:t>
            </a:r>
            <a:endParaRPr sz="9600">
              <a:solidFill>
                <a:schemeClr val="lt1"/>
              </a:solidFill>
              <a:latin typeface="Caveat"/>
              <a:ea typeface="Caveat"/>
              <a:cs typeface="Caveat"/>
              <a:sym typeface="Caveat"/>
            </a:endParaRPr>
          </a:p>
        </p:txBody>
      </p:sp>
      <p:sp>
        <p:nvSpPr>
          <p:cNvPr id="91" name="Google Shape;91;p15"/>
          <p:cNvSpPr txBox="1"/>
          <p:nvPr/>
        </p:nvSpPr>
        <p:spPr>
          <a:xfrm>
            <a:off x="320040" y="5478781"/>
            <a:ext cx="8503800" cy="634800"/>
          </a:xfrm>
          <a:prstGeom prst="rect">
            <a:avLst/>
          </a:prstGeom>
          <a:solidFill>
            <a:schemeClr val="accent2"/>
          </a:solid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sz="3600" dirty="0">
                <a:solidFill>
                  <a:srgbClr val="FFFFFF"/>
                </a:solidFill>
                <a:latin typeface="Caveat"/>
                <a:ea typeface="Caveat"/>
                <a:cs typeface="Caveat"/>
                <a:sym typeface="Caveat"/>
              </a:rPr>
              <a:t>Optimize for local </a:t>
            </a:r>
            <a:r>
              <a:rPr lang="en-US" sz="3600" dirty="0" smtClean="0">
                <a:solidFill>
                  <a:srgbClr val="FFFFFF"/>
                </a:solidFill>
                <a:latin typeface="Caveat"/>
                <a:ea typeface="Caveat"/>
                <a:cs typeface="Caveat"/>
                <a:sym typeface="Caveat"/>
              </a:rPr>
              <a:t>concerns…BOOO!</a:t>
            </a:r>
            <a:endParaRPr sz="1800" b="1" dirty="0">
              <a:solidFill>
                <a:schemeClr val="lt1"/>
              </a:solidFill>
              <a:latin typeface="Arial Narrow"/>
              <a:ea typeface="Arial Narrow"/>
              <a:cs typeface="Arial Narrow"/>
              <a:sym typeface="Arial Narrow"/>
            </a:endParaRPr>
          </a:p>
        </p:txBody>
      </p:sp>
      <p:cxnSp>
        <p:nvCxnSpPr>
          <p:cNvPr id="92" name="Google Shape;92;p15"/>
          <p:cNvCxnSpPr/>
          <p:nvPr/>
        </p:nvCxnSpPr>
        <p:spPr>
          <a:xfrm>
            <a:off x="320040" y="5295900"/>
            <a:ext cx="8467200" cy="0"/>
          </a:xfrm>
          <a:prstGeom prst="straightConnector1">
            <a:avLst/>
          </a:prstGeom>
          <a:noFill/>
          <a:ln w="25400" cap="rnd" cmpd="sng">
            <a:solidFill>
              <a:srgbClr val="A5A5A5"/>
            </a:solidFill>
            <a:prstDash val="dot"/>
            <a:round/>
            <a:headEnd type="none" w="med" len="med"/>
            <a:tailEnd type="none" w="med" len="med"/>
          </a:ln>
        </p:spPr>
      </p:cxnSp>
      <p:pic>
        <p:nvPicPr>
          <p:cNvPr id="93" name="Google Shape;93;p15"/>
          <p:cNvPicPr preferRelativeResize="0"/>
          <p:nvPr/>
        </p:nvPicPr>
        <p:blipFill>
          <a:blip r:embed="rId3">
            <a:alphaModFix/>
          </a:blip>
          <a:stretch>
            <a:fillRect/>
          </a:stretch>
        </p:blipFill>
        <p:spPr>
          <a:xfrm>
            <a:off x="152400" y="2094075"/>
            <a:ext cx="2574325" cy="2574325"/>
          </a:xfrm>
          <a:prstGeom prst="rect">
            <a:avLst/>
          </a:prstGeom>
          <a:noFill/>
          <a:ln>
            <a:noFill/>
          </a:ln>
        </p:spPr>
      </p:pic>
      <p:pic>
        <p:nvPicPr>
          <p:cNvPr id="94" name="Google Shape;94;p15"/>
          <p:cNvPicPr preferRelativeResize="0"/>
          <p:nvPr/>
        </p:nvPicPr>
        <p:blipFill>
          <a:blip r:embed="rId4">
            <a:alphaModFix/>
          </a:blip>
          <a:stretch>
            <a:fillRect/>
          </a:stretch>
        </p:blipFill>
        <p:spPr>
          <a:xfrm>
            <a:off x="3107631" y="2201000"/>
            <a:ext cx="2455987" cy="2455988"/>
          </a:xfrm>
          <a:prstGeom prst="rect">
            <a:avLst/>
          </a:prstGeom>
          <a:noFill/>
          <a:ln>
            <a:noFill/>
          </a:ln>
        </p:spPr>
      </p:pic>
      <p:pic>
        <p:nvPicPr>
          <p:cNvPr id="95" name="Google Shape;95;p15"/>
          <p:cNvPicPr preferRelativeResize="0"/>
          <p:nvPr/>
        </p:nvPicPr>
        <p:blipFill>
          <a:blip r:embed="rId5">
            <a:alphaModFix/>
          </a:blip>
          <a:stretch>
            <a:fillRect/>
          </a:stretch>
        </p:blipFill>
        <p:spPr>
          <a:xfrm>
            <a:off x="5944525" y="2416475"/>
            <a:ext cx="3048000" cy="2025026"/>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3"/>
                                        </p:tgtEl>
                                        <p:attrNameLst>
                                          <p:attrName>style.visibility</p:attrName>
                                        </p:attrNameLst>
                                      </p:cBhvr>
                                      <p:to>
                                        <p:strVal val="visible"/>
                                      </p:to>
                                    </p:set>
                                    <p:animEffect transition="in" filter="fade">
                                      <p:cBhvr>
                                        <p:cTn id="7" dur="1000"/>
                                        <p:tgtEl>
                                          <p:spTgt spid="9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4"/>
                                        </p:tgtEl>
                                        <p:attrNameLst>
                                          <p:attrName>style.visibility</p:attrName>
                                        </p:attrNameLst>
                                      </p:cBhvr>
                                      <p:to>
                                        <p:strVal val="visible"/>
                                      </p:to>
                                    </p:set>
                                    <p:animEffect transition="in" filter="fade">
                                      <p:cBhvr>
                                        <p:cTn id="12" dur="1000"/>
                                        <p:tgtEl>
                                          <p:spTgt spid="9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5"/>
                                        </p:tgtEl>
                                        <p:attrNameLst>
                                          <p:attrName>style.visibility</p:attrName>
                                        </p:attrNameLst>
                                      </p:cBhvr>
                                      <p:to>
                                        <p:strVal val="visible"/>
                                      </p:to>
                                    </p:set>
                                    <p:animEffect transition="in" filter="fade">
                                      <p:cBhvr>
                                        <p:cTn id="17" dur="1000"/>
                                        <p:tgtEl>
                                          <p:spTgt spid="9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1"/>
                                        </p:tgtEl>
                                        <p:attrNameLst>
                                          <p:attrName>style.visibility</p:attrName>
                                        </p:attrNameLst>
                                      </p:cBhvr>
                                      <p:to>
                                        <p:strVal val="visible"/>
                                      </p:to>
                                    </p:set>
                                    <p:animEffect transition="in" filter="fade">
                                      <p:cBhvr>
                                        <p:cTn id="22" dur="1000"/>
                                        <p:tgtEl>
                                          <p:spTgt spid="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16"/>
          <p:cNvSpPr txBox="1">
            <a:spLocks noGrp="1"/>
          </p:cNvSpPr>
          <p:nvPr>
            <p:ph type="ctrTitle" idx="4294967295"/>
          </p:nvPr>
        </p:nvSpPr>
        <p:spPr>
          <a:xfrm>
            <a:off x="0" y="346075"/>
            <a:ext cx="8499475" cy="1595438"/>
          </a:xfrm>
          <a:prstGeom prst="rect">
            <a:avLst/>
          </a:prstGeom>
          <a:noFill/>
          <a:ln>
            <a:noFill/>
          </a:ln>
        </p:spPr>
        <p:txBody>
          <a:bodyPr spcFirstLastPara="1" wrap="square" lIns="91425" tIns="0" rIns="91425" bIns="0" anchor="ctr" anchorCtr="0">
            <a:noAutofit/>
          </a:bodyPr>
          <a:lstStyle/>
          <a:p>
            <a:pPr marL="0" lvl="0" indent="0" algn="ctr" rtl="0">
              <a:lnSpc>
                <a:spcPct val="85000"/>
              </a:lnSpc>
              <a:spcBef>
                <a:spcPts val="0"/>
              </a:spcBef>
              <a:spcAft>
                <a:spcPts val="0"/>
              </a:spcAft>
              <a:buClr>
                <a:schemeClr val="dk2"/>
              </a:buClr>
              <a:buSzPts val="3600"/>
              <a:buFont typeface="Arial Narrow"/>
              <a:buNone/>
            </a:pPr>
            <a:r>
              <a:rPr lang="en-US" sz="9600">
                <a:solidFill>
                  <a:schemeClr val="lt1"/>
                </a:solidFill>
                <a:latin typeface="Caveat"/>
                <a:ea typeface="Caveat"/>
                <a:cs typeface="Caveat"/>
                <a:sym typeface="Caveat"/>
              </a:rPr>
              <a:t>Why estimate?</a:t>
            </a:r>
            <a:endParaRPr sz="9600">
              <a:solidFill>
                <a:schemeClr val="lt1"/>
              </a:solidFill>
              <a:latin typeface="Caveat"/>
              <a:ea typeface="Caveat"/>
              <a:cs typeface="Caveat"/>
              <a:sym typeface="Caveat"/>
            </a:endParaRPr>
          </a:p>
        </p:txBody>
      </p:sp>
      <p:sp>
        <p:nvSpPr>
          <p:cNvPr id="102" name="Google Shape;102;p16"/>
          <p:cNvSpPr txBox="1"/>
          <p:nvPr/>
        </p:nvSpPr>
        <p:spPr>
          <a:xfrm>
            <a:off x="320040" y="5478781"/>
            <a:ext cx="8503800" cy="634800"/>
          </a:xfrm>
          <a:prstGeom prst="rect">
            <a:avLst/>
          </a:prstGeom>
          <a:solidFill>
            <a:schemeClr val="accent2"/>
          </a:solid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sz="3600">
                <a:solidFill>
                  <a:srgbClr val="FFFFFF"/>
                </a:solidFill>
                <a:latin typeface="Caveat"/>
                <a:ea typeface="Caveat"/>
                <a:cs typeface="Caveat"/>
                <a:sym typeface="Caveat"/>
              </a:rPr>
              <a:t>Validate a strategic choice</a:t>
            </a:r>
            <a:endParaRPr sz="1800" b="1">
              <a:solidFill>
                <a:schemeClr val="lt1"/>
              </a:solidFill>
              <a:latin typeface="Arial Narrow"/>
              <a:ea typeface="Arial Narrow"/>
              <a:cs typeface="Arial Narrow"/>
              <a:sym typeface="Arial Narrow"/>
            </a:endParaRPr>
          </a:p>
        </p:txBody>
      </p:sp>
      <p:cxnSp>
        <p:nvCxnSpPr>
          <p:cNvPr id="103" name="Google Shape;103;p16"/>
          <p:cNvCxnSpPr/>
          <p:nvPr/>
        </p:nvCxnSpPr>
        <p:spPr>
          <a:xfrm>
            <a:off x="320040" y="5295900"/>
            <a:ext cx="8467200" cy="0"/>
          </a:xfrm>
          <a:prstGeom prst="straightConnector1">
            <a:avLst/>
          </a:prstGeom>
          <a:noFill/>
          <a:ln w="25400" cap="rnd" cmpd="sng">
            <a:solidFill>
              <a:srgbClr val="A5A5A5"/>
            </a:solidFill>
            <a:prstDash val="dot"/>
            <a:round/>
            <a:headEnd type="none" w="med" len="med"/>
            <a:tailEnd type="none" w="med" len="med"/>
          </a:ln>
        </p:spPr>
      </p:cxnSp>
      <p:pic>
        <p:nvPicPr>
          <p:cNvPr id="104" name="Google Shape;104;p16"/>
          <p:cNvPicPr preferRelativeResize="0"/>
          <p:nvPr/>
        </p:nvPicPr>
        <p:blipFill>
          <a:blip r:embed="rId3">
            <a:alphaModFix/>
          </a:blip>
          <a:stretch>
            <a:fillRect/>
          </a:stretch>
        </p:blipFill>
        <p:spPr>
          <a:xfrm>
            <a:off x="4650850" y="2002625"/>
            <a:ext cx="4326981" cy="3232307"/>
          </a:xfrm>
          <a:prstGeom prst="rect">
            <a:avLst/>
          </a:prstGeom>
          <a:noFill/>
          <a:ln>
            <a:noFill/>
          </a:ln>
        </p:spPr>
      </p:pic>
      <p:pic>
        <p:nvPicPr>
          <p:cNvPr id="105" name="Google Shape;105;p16"/>
          <p:cNvPicPr preferRelativeResize="0"/>
          <p:nvPr/>
        </p:nvPicPr>
        <p:blipFill>
          <a:blip r:embed="rId4">
            <a:alphaModFix/>
          </a:blip>
          <a:stretch>
            <a:fillRect/>
          </a:stretch>
        </p:blipFill>
        <p:spPr>
          <a:xfrm>
            <a:off x="203156" y="2015663"/>
            <a:ext cx="4265592" cy="3206229"/>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5"/>
                                        </p:tgtEl>
                                        <p:attrNameLst>
                                          <p:attrName>style.visibility</p:attrName>
                                        </p:attrNameLst>
                                      </p:cBhvr>
                                      <p:to>
                                        <p:strVal val="visible"/>
                                      </p:to>
                                    </p:set>
                                    <p:animEffect transition="in" filter="fade">
                                      <p:cBhvr>
                                        <p:cTn id="7" dur="1000"/>
                                        <p:tgtEl>
                                          <p:spTgt spid="10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4"/>
                                        </p:tgtEl>
                                        <p:attrNameLst>
                                          <p:attrName>style.visibility</p:attrName>
                                        </p:attrNameLst>
                                      </p:cBhvr>
                                      <p:to>
                                        <p:strVal val="visible"/>
                                      </p:to>
                                    </p:set>
                                    <p:animEffect transition="in" filter="fade">
                                      <p:cBhvr>
                                        <p:cTn id="12" dur="1000"/>
                                        <p:tgtEl>
                                          <p:spTgt spid="10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2"/>
                                        </p:tgtEl>
                                        <p:attrNameLst>
                                          <p:attrName>style.visibility</p:attrName>
                                        </p:attrNameLst>
                                      </p:cBhvr>
                                      <p:to>
                                        <p:strVal val="visible"/>
                                      </p:to>
                                    </p:set>
                                    <p:animEffect transition="in" filter="fade">
                                      <p:cBhvr>
                                        <p:cTn id="17" dur="1000"/>
                                        <p:tgtEl>
                                          <p:spTgt spid="1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17"/>
          <p:cNvSpPr txBox="1">
            <a:spLocks noGrp="1"/>
          </p:cNvSpPr>
          <p:nvPr>
            <p:ph type="body" idx="1"/>
          </p:nvPr>
        </p:nvSpPr>
        <p:spPr>
          <a:prstGeom prst="rect">
            <a:avLst/>
          </a:prstGeom>
          <a:noFill/>
          <a:ln>
            <a:noFill/>
          </a:ln>
        </p:spPr>
        <p:txBody>
          <a:bodyPr spcFirstLastPara="1" wrap="square" lIns="91425" tIns="0" rIns="91425" bIns="0" anchor="ctr" anchorCtr="0">
            <a:noAutofit/>
          </a:bodyPr>
          <a:lstStyle/>
          <a:p>
            <a:pPr marL="0" lvl="0" indent="0" algn="ctr" rtl="0">
              <a:lnSpc>
                <a:spcPct val="90000"/>
              </a:lnSpc>
              <a:spcBef>
                <a:spcPts val="0"/>
              </a:spcBef>
              <a:spcAft>
                <a:spcPts val="0"/>
              </a:spcAft>
              <a:buClr>
                <a:schemeClr val="lt1"/>
              </a:buClr>
              <a:buSzPts val="3200"/>
              <a:buNone/>
            </a:pPr>
            <a:r>
              <a:rPr lang="en-US" dirty="0"/>
              <a:t>A unit of measure for expressing an estimate of the </a:t>
            </a:r>
            <a:r>
              <a:rPr lang="en-US" b="1" u="sng" dirty="0"/>
              <a:t>overall effort</a:t>
            </a:r>
            <a:r>
              <a:rPr lang="en-US" dirty="0"/>
              <a:t> that will be required to </a:t>
            </a:r>
            <a:r>
              <a:rPr lang="en-US" b="1" u="sng" dirty="0"/>
              <a:t>fully implement</a:t>
            </a:r>
            <a:r>
              <a:rPr lang="en-US" dirty="0"/>
              <a:t> a product backlog item or any other piece of work.</a:t>
            </a:r>
            <a:endParaRPr dirty="0"/>
          </a:p>
        </p:txBody>
      </p:sp>
      <p:sp>
        <p:nvSpPr>
          <p:cNvPr id="112" name="Google Shape;112;p17"/>
          <p:cNvSpPr txBox="1">
            <a:spLocks noGrp="1"/>
          </p:cNvSpPr>
          <p:nvPr>
            <p:ph type="ctrTitle"/>
          </p:nvPr>
        </p:nvSpPr>
        <p:spPr>
          <a:prstGeom prst="rect">
            <a:avLst/>
          </a:prstGeom>
          <a:noFill/>
          <a:ln>
            <a:noFill/>
          </a:ln>
        </p:spPr>
        <p:txBody>
          <a:bodyPr spcFirstLastPara="1" wrap="square" lIns="91425" tIns="0" rIns="91425" bIns="0" anchor="ctr" anchorCtr="0">
            <a:noAutofit/>
          </a:bodyPr>
          <a:lstStyle/>
          <a:p>
            <a:pPr marL="0" lvl="0" indent="0" algn="ctr" rtl="0">
              <a:lnSpc>
                <a:spcPct val="85000"/>
              </a:lnSpc>
              <a:spcBef>
                <a:spcPts val="0"/>
              </a:spcBef>
              <a:spcAft>
                <a:spcPts val="0"/>
              </a:spcAft>
              <a:buClr>
                <a:schemeClr val="dk2"/>
              </a:buClr>
              <a:buSzPts val="3600"/>
              <a:buFont typeface="Arial Narrow"/>
              <a:buNone/>
            </a:pPr>
            <a:r>
              <a:rPr lang="en-US" dirty="0">
                <a:solidFill>
                  <a:schemeClr val="tx1"/>
                </a:solidFill>
              </a:rPr>
              <a:t>What is a Story Point?</a:t>
            </a:r>
            <a:endParaRPr dirty="0">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1"/>
                                        </p:tgtEl>
                                        <p:attrNameLst>
                                          <p:attrName>style.visibility</p:attrName>
                                        </p:attrNameLst>
                                      </p:cBhvr>
                                      <p:to>
                                        <p:strVal val="visible"/>
                                      </p:to>
                                    </p:set>
                                    <p:animEffect transition="in" filter="fade">
                                      <p:cBhvr>
                                        <p:cTn id="7" dur="1000"/>
                                        <p:tgtEl>
                                          <p:spTgt spid="1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18"/>
          <p:cNvSpPr txBox="1">
            <a:spLocks noGrp="1"/>
          </p:cNvSpPr>
          <p:nvPr>
            <p:ph type="body" idx="1"/>
          </p:nvPr>
        </p:nvSpPr>
        <p:spPr>
          <a:prstGeom prst="rect">
            <a:avLst/>
          </a:prstGeom>
          <a:noFill/>
          <a:ln>
            <a:noFill/>
          </a:ln>
        </p:spPr>
        <p:txBody>
          <a:bodyPr spcFirstLastPara="1" wrap="square" lIns="91425" tIns="0" rIns="91425" bIns="0" anchor="ctr" anchorCtr="0">
            <a:noAutofit/>
          </a:bodyPr>
          <a:lstStyle/>
          <a:p>
            <a:pPr marL="482600" lvl="0" indent="-457200" algn="l" rtl="0">
              <a:lnSpc>
                <a:spcPct val="90000"/>
              </a:lnSpc>
              <a:spcBef>
                <a:spcPts val="0"/>
              </a:spcBef>
              <a:spcAft>
                <a:spcPts val="0"/>
              </a:spcAft>
              <a:buSzPts val="3200"/>
              <a:buFont typeface="Courier New" panose="02070309020205020404" pitchFamily="49" charset="0"/>
              <a:buChar char="o"/>
            </a:pPr>
            <a:r>
              <a:rPr lang="en-US" dirty="0"/>
              <a:t>The amount of work to do</a:t>
            </a:r>
            <a:endParaRPr dirty="0"/>
          </a:p>
          <a:p>
            <a:pPr marL="482600" lvl="0" indent="-457200" algn="l" rtl="0">
              <a:lnSpc>
                <a:spcPct val="90000"/>
              </a:lnSpc>
              <a:spcBef>
                <a:spcPts val="0"/>
              </a:spcBef>
              <a:spcAft>
                <a:spcPts val="0"/>
              </a:spcAft>
              <a:buSzPts val="3200"/>
              <a:buFont typeface="Courier New" panose="02070309020205020404" pitchFamily="49" charset="0"/>
              <a:buChar char="o"/>
            </a:pPr>
            <a:r>
              <a:rPr lang="en-US" dirty="0"/>
              <a:t>The complexity of the work</a:t>
            </a:r>
            <a:endParaRPr dirty="0"/>
          </a:p>
          <a:p>
            <a:pPr marL="482600" lvl="0" indent="-457200" algn="l" rtl="0">
              <a:lnSpc>
                <a:spcPct val="90000"/>
              </a:lnSpc>
              <a:spcBef>
                <a:spcPts val="0"/>
              </a:spcBef>
              <a:spcAft>
                <a:spcPts val="0"/>
              </a:spcAft>
              <a:buSzPts val="3200"/>
              <a:buFont typeface="Courier New" panose="02070309020205020404" pitchFamily="49" charset="0"/>
              <a:buChar char="o"/>
            </a:pPr>
            <a:r>
              <a:rPr lang="en-US" dirty="0"/>
              <a:t>Any risk or uncertainty in doing the work</a:t>
            </a:r>
            <a:endParaRPr dirty="0"/>
          </a:p>
        </p:txBody>
      </p:sp>
      <p:sp>
        <p:nvSpPr>
          <p:cNvPr id="119" name="Google Shape;119;p18"/>
          <p:cNvSpPr txBox="1">
            <a:spLocks noGrp="1"/>
          </p:cNvSpPr>
          <p:nvPr>
            <p:ph type="ctrTitle"/>
          </p:nvPr>
        </p:nvSpPr>
        <p:spPr>
          <a:prstGeom prst="rect">
            <a:avLst/>
          </a:prstGeom>
          <a:noFill/>
          <a:ln>
            <a:noFill/>
          </a:ln>
        </p:spPr>
        <p:txBody>
          <a:bodyPr spcFirstLastPara="1" wrap="square" lIns="91425" tIns="0" rIns="91425" bIns="0" anchor="ctr" anchorCtr="0">
            <a:noAutofit/>
          </a:bodyPr>
          <a:lstStyle/>
          <a:p>
            <a:pPr marL="0" lvl="0" indent="0" algn="ctr" rtl="0">
              <a:lnSpc>
                <a:spcPct val="85000"/>
              </a:lnSpc>
              <a:spcBef>
                <a:spcPts val="0"/>
              </a:spcBef>
              <a:spcAft>
                <a:spcPts val="0"/>
              </a:spcAft>
              <a:buClr>
                <a:schemeClr val="dk2"/>
              </a:buClr>
              <a:buSzPts val="3600"/>
              <a:buFont typeface="Arial Narrow"/>
              <a:buNone/>
            </a:pPr>
            <a:r>
              <a:rPr lang="en-US" dirty="0">
                <a:solidFill>
                  <a:schemeClr val="tx1"/>
                </a:solidFill>
              </a:rPr>
              <a:t>Yeah, but what </a:t>
            </a:r>
            <a:r>
              <a:rPr lang="en-US" i="1" dirty="0">
                <a:solidFill>
                  <a:schemeClr val="tx1"/>
                </a:solidFill>
              </a:rPr>
              <a:t>goes into</a:t>
            </a:r>
            <a:r>
              <a:rPr lang="en-US" dirty="0">
                <a:solidFill>
                  <a:schemeClr val="tx1"/>
                </a:solidFill>
              </a:rPr>
              <a:t> a Story Point?</a:t>
            </a:r>
            <a:endParaRPr dirty="0">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8"/>
                                        </p:tgtEl>
                                        <p:attrNameLst>
                                          <p:attrName>style.visibility</p:attrName>
                                        </p:attrNameLst>
                                      </p:cBhvr>
                                      <p:to>
                                        <p:strVal val="visible"/>
                                      </p:to>
                                    </p:set>
                                    <p:animEffect transition="in" filter="fade">
                                      <p:cBhvr>
                                        <p:cTn id="7" dur="1000"/>
                                        <p:tgtEl>
                                          <p:spTgt spid="1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19"/>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85000"/>
              </a:lnSpc>
              <a:spcBef>
                <a:spcPts val="0"/>
              </a:spcBef>
              <a:spcAft>
                <a:spcPts val="0"/>
              </a:spcAft>
              <a:buClr>
                <a:schemeClr val="dk2"/>
              </a:buClr>
              <a:buSzPts val="3600"/>
              <a:buFont typeface="Arial Narrow"/>
              <a:buNone/>
            </a:pPr>
            <a:r>
              <a:rPr lang="en-US"/>
              <a:t>Amount of Work</a:t>
            </a:r>
            <a:endParaRPr/>
          </a:p>
        </p:txBody>
      </p:sp>
      <p:sp>
        <p:nvSpPr>
          <p:cNvPr id="126" name="Google Shape;126;p19"/>
          <p:cNvSpPr txBox="1"/>
          <p:nvPr/>
        </p:nvSpPr>
        <p:spPr>
          <a:xfrm>
            <a:off x="320050" y="1740200"/>
            <a:ext cx="4107000" cy="522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accent2"/>
              </a:buClr>
              <a:buSzPts val="1620"/>
              <a:buFont typeface="Arial Narrow"/>
              <a:buNone/>
            </a:pPr>
            <a:r>
              <a:rPr lang="en-US" sz="1800" b="1">
                <a:solidFill>
                  <a:schemeClr val="lt1"/>
                </a:solidFill>
                <a:latin typeface="Arial Narrow"/>
                <a:ea typeface="Arial Narrow"/>
                <a:cs typeface="Arial Narrow"/>
                <a:sym typeface="Arial Narrow"/>
              </a:rPr>
              <a:t>Construct a Single Shirt</a:t>
            </a:r>
            <a:endParaRPr/>
          </a:p>
        </p:txBody>
      </p:sp>
      <p:sp>
        <p:nvSpPr>
          <p:cNvPr id="127" name="Google Shape;127;p19"/>
          <p:cNvSpPr txBox="1"/>
          <p:nvPr/>
        </p:nvSpPr>
        <p:spPr>
          <a:xfrm>
            <a:off x="4716949" y="1740200"/>
            <a:ext cx="4107000" cy="522300"/>
          </a:xfrm>
          <a:prstGeom prst="rect">
            <a:avLst/>
          </a:prstGeom>
          <a:solidFill>
            <a:schemeClr val="accent1"/>
          </a:solid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accent2"/>
              </a:buClr>
              <a:buSzPts val="1620"/>
              <a:buFont typeface="Arial Narrow"/>
              <a:buNone/>
            </a:pPr>
            <a:r>
              <a:rPr lang="en-US" sz="1800" b="1">
                <a:solidFill>
                  <a:schemeClr val="lt1"/>
                </a:solidFill>
                <a:latin typeface="Arial Narrow"/>
                <a:ea typeface="Arial Narrow"/>
                <a:cs typeface="Arial Narrow"/>
                <a:sym typeface="Arial Narrow"/>
              </a:rPr>
              <a:t>Construct 100 Shirts</a:t>
            </a:r>
            <a:endParaRPr sz="1800" b="1">
              <a:solidFill>
                <a:schemeClr val="lt1"/>
              </a:solidFill>
              <a:latin typeface="Arial Narrow"/>
              <a:ea typeface="Arial Narrow"/>
              <a:cs typeface="Arial Narrow"/>
              <a:sym typeface="Arial Narrow"/>
            </a:endParaRPr>
          </a:p>
        </p:txBody>
      </p:sp>
      <p:sp>
        <p:nvSpPr>
          <p:cNvPr id="128" name="Google Shape;128;p19"/>
          <p:cNvSpPr txBox="1"/>
          <p:nvPr/>
        </p:nvSpPr>
        <p:spPr>
          <a:xfrm>
            <a:off x="320040" y="5478781"/>
            <a:ext cx="8503800" cy="6348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accent2"/>
              </a:buClr>
              <a:buSzPts val="1620"/>
              <a:buFont typeface="Arial Narrow"/>
              <a:buNone/>
            </a:pPr>
            <a:r>
              <a:rPr lang="en-US" sz="1800" b="1">
                <a:solidFill>
                  <a:schemeClr val="lt1"/>
                </a:solidFill>
                <a:latin typeface="Arial Narrow"/>
                <a:ea typeface="Arial Narrow"/>
                <a:cs typeface="Arial Narrow"/>
                <a:sym typeface="Arial Narrow"/>
              </a:rPr>
              <a:t>More work means higher estimate</a:t>
            </a:r>
            <a:endParaRPr/>
          </a:p>
        </p:txBody>
      </p:sp>
      <p:cxnSp>
        <p:nvCxnSpPr>
          <p:cNvPr id="129" name="Google Shape;129;p19"/>
          <p:cNvCxnSpPr/>
          <p:nvPr/>
        </p:nvCxnSpPr>
        <p:spPr>
          <a:xfrm>
            <a:off x="320040" y="5295900"/>
            <a:ext cx="8467200" cy="0"/>
          </a:xfrm>
          <a:prstGeom prst="straightConnector1">
            <a:avLst/>
          </a:prstGeom>
          <a:noFill/>
          <a:ln w="25400" cap="rnd" cmpd="sng">
            <a:solidFill>
              <a:srgbClr val="A5A5A5"/>
            </a:solidFill>
            <a:prstDash val="dot"/>
            <a:round/>
            <a:headEnd type="none" w="med" len="med"/>
            <a:tailEnd type="none" w="med" len="med"/>
          </a:ln>
        </p:spPr>
      </p:cxnSp>
      <p:pic>
        <p:nvPicPr>
          <p:cNvPr id="130" name="Google Shape;130;p19"/>
          <p:cNvPicPr preferRelativeResize="0"/>
          <p:nvPr/>
        </p:nvPicPr>
        <p:blipFill rotWithShape="1">
          <a:blip r:embed="rId3">
            <a:alphaModFix/>
          </a:blip>
          <a:srcRect b="8181"/>
          <a:stretch/>
        </p:blipFill>
        <p:spPr>
          <a:xfrm>
            <a:off x="5160725" y="2554800"/>
            <a:ext cx="3219450" cy="2448800"/>
          </a:xfrm>
          <a:prstGeom prst="rect">
            <a:avLst/>
          </a:prstGeom>
          <a:noFill/>
          <a:ln>
            <a:noFill/>
          </a:ln>
        </p:spPr>
      </p:pic>
      <p:pic>
        <p:nvPicPr>
          <p:cNvPr id="131" name="Google Shape;131;p19"/>
          <p:cNvPicPr preferRelativeResize="0"/>
          <p:nvPr/>
        </p:nvPicPr>
        <p:blipFill>
          <a:blip r:embed="rId4">
            <a:alphaModFix/>
          </a:blip>
          <a:stretch>
            <a:fillRect/>
          </a:stretch>
        </p:blipFill>
        <p:spPr>
          <a:xfrm>
            <a:off x="1014788" y="2554787"/>
            <a:ext cx="2717525" cy="2448824"/>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6"/>
                                        </p:tgtEl>
                                        <p:attrNameLst>
                                          <p:attrName>style.visibility</p:attrName>
                                        </p:attrNameLst>
                                      </p:cBhvr>
                                      <p:to>
                                        <p:strVal val="visible"/>
                                      </p:to>
                                    </p:set>
                                    <p:animEffect transition="in" filter="fade">
                                      <p:cBhvr>
                                        <p:cTn id="7" dur="1000"/>
                                        <p:tgtEl>
                                          <p:spTgt spid="126"/>
                                        </p:tgtEl>
                                      </p:cBhvr>
                                    </p:animEffect>
                                  </p:childTnLst>
                                </p:cTn>
                              </p:par>
                              <p:par>
                                <p:cTn id="8" presetID="10" presetClass="entr" presetSubtype="0" fill="hold" nodeType="withEffect">
                                  <p:stCondLst>
                                    <p:cond delay="0"/>
                                  </p:stCondLst>
                                  <p:childTnLst>
                                    <p:set>
                                      <p:cBhvr>
                                        <p:cTn id="9" dur="1" fill="hold">
                                          <p:stCondLst>
                                            <p:cond delay="0"/>
                                          </p:stCondLst>
                                        </p:cTn>
                                        <p:tgtEl>
                                          <p:spTgt spid="131"/>
                                        </p:tgtEl>
                                        <p:attrNameLst>
                                          <p:attrName>style.visibility</p:attrName>
                                        </p:attrNameLst>
                                      </p:cBhvr>
                                      <p:to>
                                        <p:strVal val="visible"/>
                                      </p:to>
                                    </p:set>
                                    <p:animEffect transition="in" filter="fade">
                                      <p:cBhvr>
                                        <p:cTn id="10" dur="1000"/>
                                        <p:tgtEl>
                                          <p:spTgt spid="13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27"/>
                                        </p:tgtEl>
                                        <p:attrNameLst>
                                          <p:attrName>style.visibility</p:attrName>
                                        </p:attrNameLst>
                                      </p:cBhvr>
                                      <p:to>
                                        <p:strVal val="visible"/>
                                      </p:to>
                                    </p:set>
                                    <p:animEffect transition="in" filter="fade">
                                      <p:cBhvr>
                                        <p:cTn id="15" dur="1000"/>
                                        <p:tgtEl>
                                          <p:spTgt spid="127"/>
                                        </p:tgtEl>
                                      </p:cBhvr>
                                    </p:animEffect>
                                  </p:childTnLst>
                                </p:cTn>
                              </p:par>
                              <p:par>
                                <p:cTn id="16" presetID="10" presetClass="entr" presetSubtype="0" fill="hold" nodeType="withEffect">
                                  <p:stCondLst>
                                    <p:cond delay="0"/>
                                  </p:stCondLst>
                                  <p:childTnLst>
                                    <p:set>
                                      <p:cBhvr>
                                        <p:cTn id="17" dur="1" fill="hold">
                                          <p:stCondLst>
                                            <p:cond delay="0"/>
                                          </p:stCondLst>
                                        </p:cTn>
                                        <p:tgtEl>
                                          <p:spTgt spid="130"/>
                                        </p:tgtEl>
                                        <p:attrNameLst>
                                          <p:attrName>style.visibility</p:attrName>
                                        </p:attrNameLst>
                                      </p:cBhvr>
                                      <p:to>
                                        <p:strVal val="visible"/>
                                      </p:to>
                                    </p:set>
                                    <p:animEffect transition="in" filter="fade">
                                      <p:cBhvr>
                                        <p:cTn id="18" dur="1000"/>
                                        <p:tgtEl>
                                          <p:spTgt spid="13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28"/>
                                        </p:tgtEl>
                                        <p:attrNameLst>
                                          <p:attrName>style.visibility</p:attrName>
                                        </p:attrNameLst>
                                      </p:cBhvr>
                                      <p:to>
                                        <p:strVal val="visible"/>
                                      </p:to>
                                    </p:set>
                                    <p:animEffect transition="in" filter="fade">
                                      <p:cBhvr>
                                        <p:cTn id="23" dur="1000"/>
                                        <p:tgtEl>
                                          <p:spTgt spid="1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20"/>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85000"/>
              </a:lnSpc>
              <a:spcBef>
                <a:spcPts val="0"/>
              </a:spcBef>
              <a:spcAft>
                <a:spcPts val="0"/>
              </a:spcAft>
              <a:buClr>
                <a:schemeClr val="dk2"/>
              </a:buClr>
              <a:buSzPts val="3600"/>
              <a:buFont typeface="Arial Narrow"/>
              <a:buNone/>
            </a:pPr>
            <a:r>
              <a:rPr lang="en-US"/>
              <a:t>Risk and Uncertainty</a:t>
            </a:r>
            <a:endParaRPr/>
          </a:p>
        </p:txBody>
      </p:sp>
      <p:sp>
        <p:nvSpPr>
          <p:cNvPr id="138" name="Google Shape;138;p20"/>
          <p:cNvSpPr txBox="1"/>
          <p:nvPr/>
        </p:nvSpPr>
        <p:spPr>
          <a:xfrm>
            <a:off x="320040" y="5478781"/>
            <a:ext cx="8503800" cy="6348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accent2"/>
              </a:buClr>
              <a:buSzPts val="1620"/>
              <a:buFont typeface="Arial Narrow"/>
              <a:buNone/>
            </a:pPr>
            <a:r>
              <a:rPr lang="en-US" sz="1800" b="1">
                <a:solidFill>
                  <a:schemeClr val="lt1"/>
                </a:solidFill>
                <a:latin typeface="Arial Narrow"/>
                <a:ea typeface="Arial Narrow"/>
                <a:cs typeface="Arial Narrow"/>
                <a:sym typeface="Arial Narrow"/>
              </a:rPr>
              <a:t>Minimizing risk and clarifying work means higher estimate</a:t>
            </a:r>
            <a:endParaRPr/>
          </a:p>
        </p:txBody>
      </p:sp>
      <p:cxnSp>
        <p:nvCxnSpPr>
          <p:cNvPr id="139" name="Google Shape;139;p20"/>
          <p:cNvCxnSpPr/>
          <p:nvPr/>
        </p:nvCxnSpPr>
        <p:spPr>
          <a:xfrm>
            <a:off x="320040" y="5295900"/>
            <a:ext cx="8467200" cy="0"/>
          </a:xfrm>
          <a:prstGeom prst="straightConnector1">
            <a:avLst/>
          </a:prstGeom>
          <a:noFill/>
          <a:ln w="25400" cap="rnd" cmpd="sng">
            <a:solidFill>
              <a:srgbClr val="A5A5A5"/>
            </a:solidFill>
            <a:prstDash val="dot"/>
            <a:round/>
            <a:headEnd type="none" w="med" len="med"/>
            <a:tailEnd type="none" w="med" len="med"/>
          </a:ln>
        </p:spPr>
      </p:cxnSp>
      <p:pic>
        <p:nvPicPr>
          <p:cNvPr id="140" name="Google Shape;140;p20"/>
          <p:cNvPicPr preferRelativeResize="0"/>
          <p:nvPr/>
        </p:nvPicPr>
        <p:blipFill rotWithShape="1">
          <a:blip r:embed="rId3">
            <a:alphaModFix/>
          </a:blip>
          <a:srcRect t="-4220" b="4219"/>
          <a:stretch/>
        </p:blipFill>
        <p:spPr>
          <a:xfrm>
            <a:off x="4715800" y="2195050"/>
            <a:ext cx="4071450" cy="2799925"/>
          </a:xfrm>
          <a:prstGeom prst="rect">
            <a:avLst/>
          </a:prstGeom>
          <a:noFill/>
          <a:ln>
            <a:noFill/>
          </a:ln>
        </p:spPr>
      </p:pic>
      <p:pic>
        <p:nvPicPr>
          <p:cNvPr id="141" name="Google Shape;141;p20"/>
          <p:cNvPicPr preferRelativeResize="0"/>
          <p:nvPr/>
        </p:nvPicPr>
        <p:blipFill>
          <a:blip r:embed="rId4">
            <a:alphaModFix/>
          </a:blip>
          <a:stretch>
            <a:fillRect/>
          </a:stretch>
        </p:blipFill>
        <p:spPr>
          <a:xfrm>
            <a:off x="257250" y="2313088"/>
            <a:ext cx="4069080" cy="2681894"/>
          </a:xfrm>
          <a:prstGeom prst="rect">
            <a:avLst/>
          </a:prstGeom>
          <a:noFill/>
          <a:ln>
            <a:noFill/>
          </a:ln>
        </p:spPr>
      </p:pic>
      <p:sp>
        <p:nvSpPr>
          <p:cNvPr id="142" name="Google Shape;142;p20"/>
          <p:cNvSpPr txBox="1"/>
          <p:nvPr/>
        </p:nvSpPr>
        <p:spPr>
          <a:xfrm>
            <a:off x="257250" y="1580875"/>
            <a:ext cx="4071600" cy="522300"/>
          </a:xfrm>
          <a:prstGeom prst="rect">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accent2"/>
              </a:buClr>
              <a:buSzPts val="1620"/>
              <a:buFont typeface="Arial Narrow"/>
              <a:buNone/>
            </a:pPr>
            <a:r>
              <a:rPr lang="en-US" sz="1800" b="1">
                <a:solidFill>
                  <a:schemeClr val="lt1"/>
                </a:solidFill>
                <a:latin typeface="Arial Narrow"/>
                <a:ea typeface="Arial Narrow"/>
                <a:cs typeface="Arial Narrow"/>
                <a:sym typeface="Arial Narrow"/>
              </a:rPr>
              <a:t>Risk</a:t>
            </a:r>
            <a:endParaRPr/>
          </a:p>
        </p:txBody>
      </p:sp>
      <p:sp>
        <p:nvSpPr>
          <p:cNvPr id="143" name="Google Shape;143;p20"/>
          <p:cNvSpPr txBox="1"/>
          <p:nvPr/>
        </p:nvSpPr>
        <p:spPr>
          <a:xfrm>
            <a:off x="4715800" y="1580875"/>
            <a:ext cx="4069200" cy="522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accent2"/>
              </a:buClr>
              <a:buSzPts val="1620"/>
              <a:buFont typeface="Arial Narrow"/>
              <a:buNone/>
            </a:pPr>
            <a:r>
              <a:rPr lang="en-US" sz="1800" b="1">
                <a:solidFill>
                  <a:schemeClr val="lt1"/>
                </a:solidFill>
                <a:latin typeface="Arial Narrow"/>
                <a:ea typeface="Arial Narrow"/>
                <a:cs typeface="Arial Narrow"/>
                <a:sym typeface="Arial Narrow"/>
              </a:rPr>
              <a:t>Uncertainty</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1"/>
                                        </p:tgtEl>
                                        <p:attrNameLst>
                                          <p:attrName>style.visibility</p:attrName>
                                        </p:attrNameLst>
                                      </p:cBhvr>
                                      <p:to>
                                        <p:strVal val="visible"/>
                                      </p:to>
                                    </p:set>
                                    <p:animEffect transition="in" filter="fade">
                                      <p:cBhvr>
                                        <p:cTn id="7" dur="1000"/>
                                        <p:tgtEl>
                                          <p:spTgt spid="141"/>
                                        </p:tgtEl>
                                      </p:cBhvr>
                                    </p:animEffect>
                                  </p:childTnLst>
                                </p:cTn>
                              </p:par>
                              <p:par>
                                <p:cTn id="8" presetID="10" presetClass="entr" presetSubtype="0" fill="hold" nodeType="withEffect">
                                  <p:stCondLst>
                                    <p:cond delay="0"/>
                                  </p:stCondLst>
                                  <p:childTnLst>
                                    <p:set>
                                      <p:cBhvr>
                                        <p:cTn id="9" dur="1" fill="hold">
                                          <p:stCondLst>
                                            <p:cond delay="0"/>
                                          </p:stCondLst>
                                        </p:cTn>
                                        <p:tgtEl>
                                          <p:spTgt spid="142"/>
                                        </p:tgtEl>
                                        <p:attrNameLst>
                                          <p:attrName>style.visibility</p:attrName>
                                        </p:attrNameLst>
                                      </p:cBhvr>
                                      <p:to>
                                        <p:strVal val="visible"/>
                                      </p:to>
                                    </p:set>
                                    <p:animEffect transition="in" filter="fade">
                                      <p:cBhvr>
                                        <p:cTn id="10" dur="1000"/>
                                        <p:tgtEl>
                                          <p:spTgt spid="14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40"/>
                                        </p:tgtEl>
                                        <p:attrNameLst>
                                          <p:attrName>style.visibility</p:attrName>
                                        </p:attrNameLst>
                                      </p:cBhvr>
                                      <p:to>
                                        <p:strVal val="visible"/>
                                      </p:to>
                                    </p:set>
                                    <p:animEffect transition="in" filter="fade">
                                      <p:cBhvr>
                                        <p:cTn id="15" dur="1000"/>
                                        <p:tgtEl>
                                          <p:spTgt spid="140"/>
                                        </p:tgtEl>
                                      </p:cBhvr>
                                    </p:animEffect>
                                  </p:childTnLst>
                                </p:cTn>
                              </p:par>
                              <p:par>
                                <p:cTn id="16" presetID="10" presetClass="entr" presetSubtype="0" fill="hold" nodeType="withEffect">
                                  <p:stCondLst>
                                    <p:cond delay="0"/>
                                  </p:stCondLst>
                                  <p:childTnLst>
                                    <p:set>
                                      <p:cBhvr>
                                        <p:cTn id="17" dur="1" fill="hold">
                                          <p:stCondLst>
                                            <p:cond delay="0"/>
                                          </p:stCondLst>
                                        </p:cTn>
                                        <p:tgtEl>
                                          <p:spTgt spid="143"/>
                                        </p:tgtEl>
                                        <p:attrNameLst>
                                          <p:attrName>style.visibility</p:attrName>
                                        </p:attrNameLst>
                                      </p:cBhvr>
                                      <p:to>
                                        <p:strVal val="visible"/>
                                      </p:to>
                                    </p:set>
                                    <p:animEffect transition="in" filter="fade">
                                      <p:cBhvr>
                                        <p:cTn id="18" dur="1000"/>
                                        <p:tgtEl>
                                          <p:spTgt spid="14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38"/>
                                        </p:tgtEl>
                                        <p:attrNameLst>
                                          <p:attrName>style.visibility</p:attrName>
                                        </p:attrNameLst>
                                      </p:cBhvr>
                                      <p:to>
                                        <p:strVal val="visible"/>
                                      </p:to>
                                    </p:set>
                                    <p:animEffect transition="in" filter="fade">
                                      <p:cBhvr>
                                        <p:cTn id="23" dur="1000"/>
                                        <p:tgtEl>
                                          <p:spTgt spid="1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
  <a:themeElements>
    <a:clrScheme name="Slate">
      <a:dk1>
        <a:sysClr val="windowText" lastClr="000000"/>
      </a:dk1>
      <a:lt1>
        <a:sysClr val="window" lastClr="FFFFFF"/>
      </a:lt1>
      <a:dk2>
        <a:srgbClr val="212123"/>
      </a:dk2>
      <a:lt2>
        <a:srgbClr val="DADADA"/>
      </a:lt2>
      <a:accent1>
        <a:srgbClr val="BC451B"/>
      </a:accent1>
      <a:accent2>
        <a:srgbClr val="D3BA68"/>
      </a:accent2>
      <a:accent3>
        <a:srgbClr val="BB8640"/>
      </a:accent3>
      <a:accent4>
        <a:srgbClr val="AD9277"/>
      </a:accent4>
      <a:accent5>
        <a:srgbClr val="A55A43"/>
      </a:accent5>
      <a:accent6>
        <a:srgbClr val="AD9D7B"/>
      </a:accent6>
      <a:hlink>
        <a:srgbClr val="E98052"/>
      </a:hlink>
      <a:folHlink>
        <a:srgbClr val="F4B69B"/>
      </a:folHlink>
    </a:clrScheme>
    <a:fontScheme name="Custom 1">
      <a:majorFont>
        <a:latin typeface="Candara"/>
        <a:ea typeface=""/>
        <a:cs typeface=""/>
      </a:majorFont>
      <a:minorFont>
        <a:latin typeface="Candara"/>
        <a:ea typeface=""/>
        <a:cs typeface=""/>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3F2DE9A5-64E6-437C-A389-CC4477E817E8}"/>
    </a:ext>
  </a:extLst>
</a:theme>
</file>

<file path=ppt/theme/theme2.xml><?xml version="1.0" encoding="utf-8"?>
<a:theme xmlns:a="http://schemas.openxmlformats.org/drawingml/2006/main" name="Office Theme">
  <a:themeElements>
    <a:clrScheme name="Saphhire Digital 1/23/19">
      <a:dk1>
        <a:srgbClr val="595A5C"/>
      </a:dk1>
      <a:lt1>
        <a:srgbClr val="FFFFFF"/>
      </a:lt1>
      <a:dk2>
        <a:srgbClr val="2E52A2"/>
      </a:dk2>
      <a:lt2>
        <a:srgbClr val="FFFFFF"/>
      </a:lt2>
      <a:accent1>
        <a:srgbClr val="1A76BB"/>
      </a:accent1>
      <a:accent2>
        <a:srgbClr val="ED0B77"/>
      </a:accent2>
      <a:accent3>
        <a:srgbClr val="2B9947"/>
      </a:accent3>
      <a:accent4>
        <a:srgbClr val="FCB420"/>
      </a:accent4>
      <a:accent5>
        <a:srgbClr val="595A5C"/>
      </a:accent5>
      <a:accent6>
        <a:srgbClr val="F78E29"/>
      </a:accent6>
      <a:hlink>
        <a:srgbClr val="1A76BB"/>
      </a:hlink>
      <a:folHlink>
        <a:srgbClr val="9999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TM04033929[[fn=Slate]]</Template>
  <TotalTime>158</TotalTime>
  <Words>1717</Words>
  <Application>Microsoft Office PowerPoint</Application>
  <PresentationFormat>On-screen Show (4:3)</PresentationFormat>
  <Paragraphs>205</Paragraphs>
  <Slides>30</Slides>
  <Notes>30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30</vt:i4>
      </vt:variant>
    </vt:vector>
  </HeadingPairs>
  <TitlesOfParts>
    <vt:vector size="39" baseType="lpstr">
      <vt:lpstr>Trebuchet MS</vt:lpstr>
      <vt:lpstr>Arial Narrow</vt:lpstr>
      <vt:lpstr>Wingdings 2</vt:lpstr>
      <vt:lpstr>Caveat</vt:lpstr>
      <vt:lpstr>Arial</vt:lpstr>
      <vt:lpstr>Candara</vt:lpstr>
      <vt:lpstr>Roboto</vt:lpstr>
      <vt:lpstr>Courier New</vt:lpstr>
      <vt:lpstr>Slate</vt:lpstr>
      <vt:lpstr>Relative Story Pointing Basics</vt:lpstr>
      <vt:lpstr>Ass-umptions</vt:lpstr>
      <vt:lpstr>What is your job?</vt:lpstr>
      <vt:lpstr>Why estimate?</vt:lpstr>
      <vt:lpstr>Why estimate?</vt:lpstr>
      <vt:lpstr>What is a Story Point?</vt:lpstr>
      <vt:lpstr>Yeah, but what goes into a Story Point?</vt:lpstr>
      <vt:lpstr>Amount of Work</vt:lpstr>
      <vt:lpstr>Risk and Uncertainty</vt:lpstr>
      <vt:lpstr>Complexity</vt:lpstr>
      <vt:lpstr>Why not just use complexity?</vt:lpstr>
      <vt:lpstr>Why not estimate time?</vt:lpstr>
      <vt:lpstr>Why not forecast individual velocity?</vt:lpstr>
      <vt:lpstr>How do we choose who does the work?</vt:lpstr>
      <vt:lpstr>Definition of “Done”</vt:lpstr>
      <vt:lpstr>The Whole Estimation Picture</vt:lpstr>
      <vt:lpstr>How do we assign story points to the work?!</vt:lpstr>
      <vt:lpstr>Anchor Estimates</vt:lpstr>
      <vt:lpstr>How to estimate this new work?</vt:lpstr>
      <vt:lpstr>Yes, but when will the work be done?!</vt:lpstr>
      <vt:lpstr>Relate team velocity to time</vt:lpstr>
      <vt:lpstr>Use team velocity trends to forecast *</vt:lpstr>
      <vt:lpstr>The Cone of Uncertainty</vt:lpstr>
      <vt:lpstr>Should you use story points?</vt:lpstr>
      <vt:lpstr>Alternatives?</vt:lpstr>
      <vt:lpstr>Alternatives?</vt:lpstr>
      <vt:lpstr>Alternatives?</vt:lpstr>
      <vt:lpstr>Alternatives?</vt:lpstr>
      <vt:lpstr>Why estimate...</vt:lpstr>
      <vt:lpstr>Articles for reference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Relative Story Pointing Basics</dc:title>
  <dc:creator>Knight, Jason (OK)</dc:creator>
  <cp:lastModifiedBy>Knight, Jason (OK)</cp:lastModifiedBy>
  <cp:revision>23</cp:revision>
  <dcterms:modified xsi:type="dcterms:W3CDTF">2022-03-10T17:39:06Z</dcterms:modified>
</cp:coreProperties>
</file>